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handoutMasterIdLst>
    <p:handoutMasterId r:id="rId33"/>
  </p:handoutMasterIdLst>
  <p:sldIdLst>
    <p:sldId id="257" r:id="rId2"/>
    <p:sldId id="505" r:id="rId3"/>
    <p:sldId id="455" r:id="rId4"/>
    <p:sldId id="503" r:id="rId5"/>
    <p:sldId id="486" r:id="rId6"/>
    <p:sldId id="471" r:id="rId7"/>
    <p:sldId id="506" r:id="rId8"/>
    <p:sldId id="473" r:id="rId9"/>
    <p:sldId id="507" r:id="rId10"/>
    <p:sldId id="482" r:id="rId11"/>
    <p:sldId id="476" r:id="rId12"/>
    <p:sldId id="487" r:id="rId13"/>
    <p:sldId id="321" r:id="rId14"/>
    <p:sldId id="463" r:id="rId15"/>
    <p:sldId id="464" r:id="rId16"/>
    <p:sldId id="509" r:id="rId17"/>
    <p:sldId id="466" r:id="rId18"/>
    <p:sldId id="411" r:id="rId19"/>
    <p:sldId id="412" r:id="rId20"/>
    <p:sldId id="442" r:id="rId21"/>
    <p:sldId id="508" r:id="rId22"/>
    <p:sldId id="490" r:id="rId23"/>
    <p:sldId id="492" r:id="rId24"/>
    <p:sldId id="493" r:id="rId25"/>
    <p:sldId id="494" r:id="rId26"/>
    <p:sldId id="496" r:id="rId27"/>
    <p:sldId id="497" r:id="rId28"/>
    <p:sldId id="502" r:id="rId29"/>
    <p:sldId id="504" r:id="rId30"/>
    <p:sldId id="432" r:id="rId3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99"/>
    <a:srgbClr val="0000FF"/>
    <a:srgbClr val="FFFFFF"/>
    <a:srgbClr val="FFFF00"/>
    <a:srgbClr val="CCFFCC"/>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86" autoAdjust="0"/>
    <p:restoredTop sz="86957" autoAdjust="0"/>
  </p:normalViewPr>
  <p:slideViewPr>
    <p:cSldViewPr>
      <p:cViewPr varScale="1">
        <p:scale>
          <a:sx n="75" d="100"/>
          <a:sy n="75" d="100"/>
        </p:scale>
        <p:origin x="-17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25EBA-E4CE-4191-A55C-4F6C19B356CF}" type="doc">
      <dgm:prSet loTypeId="urn:microsoft.com/office/officeart/2005/8/layout/hierarchy4" loCatId="hierarchy" qsTypeId="urn:microsoft.com/office/officeart/2005/8/quickstyle/simple2" qsCatId="simple" csTypeId="urn:microsoft.com/office/officeart/2005/8/colors/accent1_2" csCatId="accent1" phldr="1"/>
      <dgm:spPr/>
      <dgm:t>
        <a:bodyPr/>
        <a:lstStyle/>
        <a:p>
          <a:endParaRPr lang="en-US"/>
        </a:p>
      </dgm:t>
    </dgm:pt>
    <dgm:pt modelId="{0369CF1D-5E7E-47AF-86A6-DC8323811274}">
      <dgm:prSet phldrT="[Text]"/>
      <dgm:spPr/>
      <dgm:t>
        <a:bodyPr/>
        <a:lstStyle/>
        <a:p>
          <a:r>
            <a:rPr lang="en-US" dirty="0" err="1">
              <a:latin typeface="Arial" pitchFamily="34" charset="0"/>
              <a:cs typeface="Arial" pitchFamily="34" charset="0"/>
            </a:rPr>
            <a:t>Hon'ble</a:t>
          </a:r>
          <a:r>
            <a:rPr lang="en-US" dirty="0">
              <a:latin typeface="Arial" pitchFamily="34" charset="0"/>
              <a:cs typeface="Arial" pitchFamily="34" charset="0"/>
            </a:rPr>
            <a:t> Minister (SW&amp;NMP)</a:t>
          </a:r>
        </a:p>
      </dgm:t>
    </dgm:pt>
    <dgm:pt modelId="{794BC4B7-9A11-489C-9842-33A541DC6AF3}" type="parTrans" cxnId="{BF79D8A3-D3BF-439C-8CF8-03B30795B4B5}">
      <dgm:prSet/>
      <dgm:spPr/>
      <dgm:t>
        <a:bodyPr/>
        <a:lstStyle/>
        <a:p>
          <a:endParaRPr lang="en-US"/>
        </a:p>
      </dgm:t>
    </dgm:pt>
    <dgm:pt modelId="{215F2F74-B002-472E-83CC-B512C0194C8E}" type="sibTrans" cxnId="{BF79D8A3-D3BF-439C-8CF8-03B30795B4B5}">
      <dgm:prSet/>
      <dgm:spPr/>
      <dgm:t>
        <a:bodyPr/>
        <a:lstStyle/>
        <a:p>
          <a:endParaRPr lang="en-US"/>
        </a:p>
      </dgm:t>
    </dgm:pt>
    <dgm:pt modelId="{6B157FB9-D659-439E-952F-7F3B9EB54CFC}">
      <dgm:prSet phldrT="[Text]"/>
      <dgm:spPr/>
      <dgm:t>
        <a:bodyPr/>
        <a:lstStyle/>
        <a:p>
          <a:r>
            <a:rPr lang="en-US">
              <a:latin typeface="Arial" pitchFamily="34" charset="0"/>
              <a:cs typeface="Arial" pitchFamily="34" charset="0"/>
            </a:rPr>
            <a:t>Principal Secretary (SW&amp;NMP)</a:t>
          </a:r>
        </a:p>
      </dgm:t>
    </dgm:pt>
    <dgm:pt modelId="{31A35205-F6BA-49EA-B0CA-31BAAF7AC8F7}" type="parTrans" cxnId="{425A39B3-E6B2-468F-94E0-F68248ADE36E}">
      <dgm:prSet/>
      <dgm:spPr/>
      <dgm:t>
        <a:bodyPr/>
        <a:lstStyle/>
        <a:p>
          <a:endParaRPr lang="en-US"/>
        </a:p>
      </dgm:t>
    </dgm:pt>
    <dgm:pt modelId="{971EE7F1-6C88-4E26-A426-B190FE8CA49F}" type="sibTrans" cxnId="{425A39B3-E6B2-468F-94E0-F68248ADE36E}">
      <dgm:prSet/>
      <dgm:spPr/>
      <dgm:t>
        <a:bodyPr/>
        <a:lstStyle/>
        <a:p>
          <a:endParaRPr lang="en-US"/>
        </a:p>
      </dgm:t>
    </dgm:pt>
    <dgm:pt modelId="{137A596C-5B67-467C-9558-BCDB0035B902}">
      <dgm:prSet phldrT="[Text]"/>
      <dgm:spPr/>
      <dgm:t>
        <a:bodyPr/>
        <a:lstStyle/>
        <a:p>
          <a:r>
            <a:rPr lang="en-US">
              <a:latin typeface="Arial" pitchFamily="34" charset="0"/>
              <a:cs typeface="Arial" pitchFamily="34" charset="0"/>
            </a:rPr>
            <a:t>Commissioner (SW&amp;NMP)</a:t>
          </a:r>
        </a:p>
      </dgm:t>
    </dgm:pt>
    <dgm:pt modelId="{3740AE96-5CB0-4DDA-BE7F-1A0948E2B4E8}" type="parTrans" cxnId="{724ABCB0-F7AA-4A8D-BB52-4CC88CFA7037}">
      <dgm:prSet/>
      <dgm:spPr/>
      <dgm:t>
        <a:bodyPr/>
        <a:lstStyle/>
        <a:p>
          <a:endParaRPr lang="en-US"/>
        </a:p>
      </dgm:t>
    </dgm:pt>
    <dgm:pt modelId="{378FC1F7-1D57-4A86-80CD-6E3073BDB616}" type="sibTrans" cxnId="{724ABCB0-F7AA-4A8D-BB52-4CC88CFA7037}">
      <dgm:prSet/>
      <dgm:spPr/>
      <dgm:t>
        <a:bodyPr/>
        <a:lstStyle/>
        <a:p>
          <a:endParaRPr lang="en-US"/>
        </a:p>
      </dgm:t>
    </dgm:pt>
    <dgm:pt modelId="{BA14A7E9-2FA3-43D3-B35B-484F2937A491}">
      <dgm:prSet/>
      <dgm:spPr/>
      <dgm:t>
        <a:bodyPr/>
        <a:lstStyle/>
        <a:p>
          <a:r>
            <a:rPr lang="en-US">
              <a:latin typeface="Arial" pitchFamily="34" charset="0"/>
              <a:cs typeface="Arial" pitchFamily="34" charset="0"/>
            </a:rPr>
            <a:t>Joint Director (NMP)</a:t>
          </a:r>
        </a:p>
      </dgm:t>
    </dgm:pt>
    <dgm:pt modelId="{50D87287-3CBA-4266-BE15-1E4743B2FCA0}" type="parTrans" cxnId="{BA0E91FD-2AB9-49D4-8623-00B264D7B77E}">
      <dgm:prSet/>
      <dgm:spPr/>
      <dgm:t>
        <a:bodyPr/>
        <a:lstStyle/>
        <a:p>
          <a:endParaRPr lang="en-US"/>
        </a:p>
      </dgm:t>
    </dgm:pt>
    <dgm:pt modelId="{09290EBD-D764-4DC2-9136-38113C02584B}" type="sibTrans" cxnId="{BA0E91FD-2AB9-49D4-8623-00B264D7B77E}">
      <dgm:prSet/>
      <dgm:spPr/>
      <dgm:t>
        <a:bodyPr/>
        <a:lstStyle/>
        <a:p>
          <a:endParaRPr lang="en-US"/>
        </a:p>
      </dgm:t>
    </dgm:pt>
    <dgm:pt modelId="{BC6DE03A-043F-4B25-9850-51ADE6E1811E}">
      <dgm:prSet/>
      <dgm:spPr/>
      <dgm:t>
        <a:bodyPr/>
        <a:lstStyle/>
        <a:p>
          <a:r>
            <a:rPr lang="en-US">
              <a:latin typeface="Arial" pitchFamily="34" charset="0"/>
              <a:cs typeface="Arial" pitchFamily="34" charset="0"/>
            </a:rPr>
            <a:t>Assistant Director (NMP)</a:t>
          </a:r>
        </a:p>
      </dgm:t>
    </dgm:pt>
    <dgm:pt modelId="{100EDE99-E5F7-4680-AEDE-9A775D1084C5}" type="parTrans" cxnId="{1904692A-5D91-41DA-A58D-0EE770C63687}">
      <dgm:prSet/>
      <dgm:spPr/>
      <dgm:t>
        <a:bodyPr/>
        <a:lstStyle/>
        <a:p>
          <a:endParaRPr lang="en-US"/>
        </a:p>
      </dgm:t>
    </dgm:pt>
    <dgm:pt modelId="{9B0625E0-0BB9-46DF-A85B-DBE379A44F9B}" type="sibTrans" cxnId="{1904692A-5D91-41DA-A58D-0EE770C63687}">
      <dgm:prSet/>
      <dgm:spPr/>
      <dgm:t>
        <a:bodyPr/>
        <a:lstStyle/>
        <a:p>
          <a:endParaRPr lang="en-US"/>
        </a:p>
      </dgm:t>
    </dgm:pt>
    <dgm:pt modelId="{151A0B55-1668-4AEC-9843-D7FF338CA680}">
      <dgm:prSet/>
      <dgm:spPr/>
      <dgm:t>
        <a:bodyPr/>
        <a:lstStyle/>
        <a:p>
          <a:r>
            <a:rPr lang="en-US">
              <a:latin typeface="Arial" pitchFamily="34" charset="0"/>
              <a:cs typeface="Arial" pitchFamily="34" charset="0"/>
            </a:rPr>
            <a:t>Personal Assistant to District Collector</a:t>
          </a:r>
        </a:p>
      </dgm:t>
    </dgm:pt>
    <dgm:pt modelId="{330234D7-C425-4D22-9227-85DF19E29389}" type="parTrans" cxnId="{6433296B-15E7-4A4E-9528-D07F185F06DB}">
      <dgm:prSet/>
      <dgm:spPr/>
      <dgm:t>
        <a:bodyPr/>
        <a:lstStyle/>
        <a:p>
          <a:endParaRPr lang="en-US"/>
        </a:p>
      </dgm:t>
    </dgm:pt>
    <dgm:pt modelId="{15F2A258-83EA-425A-808E-22C31B2DB3A5}" type="sibTrans" cxnId="{6433296B-15E7-4A4E-9528-D07F185F06DB}">
      <dgm:prSet/>
      <dgm:spPr/>
      <dgm:t>
        <a:bodyPr/>
        <a:lstStyle/>
        <a:p>
          <a:endParaRPr lang="en-US"/>
        </a:p>
      </dgm:t>
    </dgm:pt>
    <dgm:pt modelId="{BB70FCB8-38A2-4090-AA81-F234947BDA12}">
      <dgm:prSet/>
      <dgm:spPr/>
      <dgm:t>
        <a:bodyPr/>
        <a:lstStyle/>
        <a:p>
          <a:r>
            <a:rPr lang="en-US" dirty="0">
              <a:latin typeface="Arial" pitchFamily="34" charset="0"/>
              <a:cs typeface="Arial" pitchFamily="34" charset="0"/>
            </a:rPr>
            <a:t>Accounts Officer </a:t>
          </a:r>
          <a:r>
            <a:rPr lang="en-US" dirty="0" smtClean="0">
              <a:latin typeface="Arial" pitchFamily="34" charset="0"/>
              <a:cs typeface="Arial" pitchFamily="34" charset="0"/>
            </a:rPr>
            <a:t>(</a:t>
          </a:r>
          <a:r>
            <a:rPr lang="en-US" dirty="0">
              <a:latin typeface="Arial" pitchFamily="34" charset="0"/>
              <a:cs typeface="Arial" pitchFamily="34" charset="0"/>
            </a:rPr>
            <a:t>NP-MDMS)</a:t>
          </a:r>
        </a:p>
      </dgm:t>
    </dgm:pt>
    <dgm:pt modelId="{D736A6CA-D1F4-408C-A326-784AFA6F289A}" type="parTrans" cxnId="{173198C4-6E94-4E06-961C-FA277CD6A155}">
      <dgm:prSet/>
      <dgm:spPr/>
      <dgm:t>
        <a:bodyPr/>
        <a:lstStyle/>
        <a:p>
          <a:endParaRPr lang="en-US"/>
        </a:p>
      </dgm:t>
    </dgm:pt>
    <dgm:pt modelId="{44D3BA59-CF99-48DE-A2C5-5E99F1800016}" type="sibTrans" cxnId="{173198C4-6E94-4E06-961C-FA277CD6A155}">
      <dgm:prSet/>
      <dgm:spPr/>
      <dgm:t>
        <a:bodyPr/>
        <a:lstStyle/>
        <a:p>
          <a:endParaRPr lang="en-US"/>
        </a:p>
      </dgm:t>
    </dgm:pt>
    <dgm:pt modelId="{C8E221FD-BF16-4BC0-8428-F5977B5881DB}">
      <dgm:prSet/>
      <dgm:spPr/>
      <dgm:t>
        <a:bodyPr/>
        <a:lstStyle/>
        <a:p>
          <a:r>
            <a:rPr lang="en-US" dirty="0">
              <a:latin typeface="Arial" pitchFamily="34" charset="0"/>
              <a:cs typeface="Arial" pitchFamily="34" charset="0"/>
            </a:rPr>
            <a:t>Asst. Accounts Officer </a:t>
          </a:r>
          <a:r>
            <a:rPr lang="en-US" dirty="0" smtClean="0">
              <a:latin typeface="Arial" pitchFamily="34" charset="0"/>
              <a:cs typeface="Arial" pitchFamily="34" charset="0"/>
            </a:rPr>
            <a:t>(</a:t>
          </a:r>
          <a:r>
            <a:rPr lang="en-US" dirty="0">
              <a:latin typeface="Arial" pitchFamily="34" charset="0"/>
              <a:cs typeface="Arial" pitchFamily="34" charset="0"/>
            </a:rPr>
            <a:t>NP-MDMS)</a:t>
          </a:r>
        </a:p>
      </dgm:t>
    </dgm:pt>
    <dgm:pt modelId="{3845EF1B-B17E-4A2B-B083-9DFCAB98A598}" type="parTrans" cxnId="{D4CDB339-F676-48C2-9E1B-400AC694F96B}">
      <dgm:prSet/>
      <dgm:spPr/>
      <dgm:t>
        <a:bodyPr/>
        <a:lstStyle/>
        <a:p>
          <a:endParaRPr lang="en-US"/>
        </a:p>
      </dgm:t>
    </dgm:pt>
    <dgm:pt modelId="{26A0FE17-7438-4285-8D73-3DE601BEF8F8}" type="sibTrans" cxnId="{D4CDB339-F676-48C2-9E1B-400AC694F96B}">
      <dgm:prSet/>
      <dgm:spPr/>
      <dgm:t>
        <a:bodyPr/>
        <a:lstStyle/>
        <a:p>
          <a:endParaRPr lang="en-US"/>
        </a:p>
      </dgm:t>
    </dgm:pt>
    <dgm:pt modelId="{09CB930A-E1AC-406B-9143-5DE74394CEF4}">
      <dgm:prSet/>
      <dgm:spPr/>
      <dgm:t>
        <a:bodyPr/>
        <a:lstStyle/>
        <a:p>
          <a:r>
            <a:rPr lang="en-US" dirty="0">
              <a:latin typeface="Arial" pitchFamily="34" charset="0"/>
              <a:cs typeface="Arial" pitchFamily="34" charset="0"/>
            </a:rPr>
            <a:t>Section Supt. (3 Section)</a:t>
          </a:r>
        </a:p>
      </dgm:t>
    </dgm:pt>
    <dgm:pt modelId="{57107F33-E79C-4C9D-A4F0-8F5201158E84}" type="parTrans" cxnId="{327682D1-2167-4E25-84E0-E9A3572C1332}">
      <dgm:prSet/>
      <dgm:spPr/>
      <dgm:t>
        <a:bodyPr/>
        <a:lstStyle/>
        <a:p>
          <a:endParaRPr lang="en-US"/>
        </a:p>
      </dgm:t>
    </dgm:pt>
    <dgm:pt modelId="{91C66F9D-2B21-44E2-BB2E-EA86800942A6}" type="sibTrans" cxnId="{327682D1-2167-4E25-84E0-E9A3572C1332}">
      <dgm:prSet/>
      <dgm:spPr/>
      <dgm:t>
        <a:bodyPr/>
        <a:lstStyle/>
        <a:p>
          <a:endParaRPr lang="en-US"/>
        </a:p>
      </dgm:t>
    </dgm:pt>
    <dgm:pt modelId="{BB9E092C-E5F7-413F-897D-F179DF3E4E8C}">
      <dgm:prSet/>
      <dgm:spPr/>
      <dgm:t>
        <a:bodyPr/>
        <a:lstStyle/>
        <a:p>
          <a:r>
            <a:rPr lang="en-US">
              <a:latin typeface="Arial" pitchFamily="34" charset="0"/>
              <a:cs typeface="Arial" pitchFamily="34" charset="0"/>
            </a:rPr>
            <a:t>Assistant (2 each Section)</a:t>
          </a:r>
        </a:p>
      </dgm:t>
    </dgm:pt>
    <dgm:pt modelId="{7EF9B835-5898-468F-9EBB-52A0811377E0}" type="parTrans" cxnId="{F4DD3626-4624-477F-AB2A-7DDF6A960802}">
      <dgm:prSet/>
      <dgm:spPr/>
      <dgm:t>
        <a:bodyPr/>
        <a:lstStyle/>
        <a:p>
          <a:endParaRPr lang="en-US"/>
        </a:p>
      </dgm:t>
    </dgm:pt>
    <dgm:pt modelId="{A143284A-74B2-4166-992E-ED82B0F515A1}" type="sibTrans" cxnId="{F4DD3626-4624-477F-AB2A-7DDF6A960802}">
      <dgm:prSet/>
      <dgm:spPr/>
      <dgm:t>
        <a:bodyPr/>
        <a:lstStyle/>
        <a:p>
          <a:endParaRPr lang="en-US"/>
        </a:p>
      </dgm:t>
    </dgm:pt>
    <dgm:pt modelId="{E7BDF89D-B61E-47ED-8403-B098C0476D53}">
      <dgm:prSet/>
      <dgm:spPr/>
      <dgm:t>
        <a:bodyPr/>
        <a:lstStyle/>
        <a:p>
          <a:r>
            <a:rPr lang="en-US" dirty="0">
              <a:latin typeface="Arial" pitchFamily="34" charset="0"/>
              <a:cs typeface="Arial" pitchFamily="34" charset="0"/>
            </a:rPr>
            <a:t>Data Entry Operators </a:t>
          </a:r>
          <a:r>
            <a:rPr lang="en-US" dirty="0" smtClean="0">
              <a:latin typeface="Arial" pitchFamily="34" charset="0"/>
              <a:cs typeface="Arial" pitchFamily="34" charset="0"/>
            </a:rPr>
            <a:t>(</a:t>
          </a:r>
          <a:r>
            <a:rPr lang="en-US" dirty="0">
              <a:latin typeface="Arial" pitchFamily="34" charset="0"/>
              <a:cs typeface="Arial" pitchFamily="34" charset="0"/>
            </a:rPr>
            <a:t>3 </a:t>
          </a:r>
          <a:r>
            <a:rPr lang="en-US" dirty="0" err="1">
              <a:latin typeface="Arial" pitchFamily="34" charset="0"/>
              <a:cs typeface="Arial" pitchFamily="34" charset="0"/>
            </a:rPr>
            <a:t>Nos</a:t>
          </a:r>
          <a:r>
            <a:rPr lang="en-US" dirty="0">
              <a:latin typeface="Arial" pitchFamily="34" charset="0"/>
              <a:cs typeface="Arial" pitchFamily="34" charset="0"/>
            </a:rPr>
            <a:t>)</a:t>
          </a:r>
        </a:p>
      </dgm:t>
    </dgm:pt>
    <dgm:pt modelId="{AADF1D31-3C7C-48A2-A208-72835E6B874A}" type="parTrans" cxnId="{6C9FA3C4-E345-41BB-B28F-EB1A2B4FDA10}">
      <dgm:prSet/>
      <dgm:spPr/>
      <dgm:t>
        <a:bodyPr/>
        <a:lstStyle/>
        <a:p>
          <a:endParaRPr lang="en-US"/>
        </a:p>
      </dgm:t>
    </dgm:pt>
    <dgm:pt modelId="{B349EB6C-84B9-4A49-89F8-BC41619CEC63}" type="sibTrans" cxnId="{6C9FA3C4-E345-41BB-B28F-EB1A2B4FDA10}">
      <dgm:prSet/>
      <dgm:spPr/>
      <dgm:t>
        <a:bodyPr/>
        <a:lstStyle/>
        <a:p>
          <a:endParaRPr lang="en-US"/>
        </a:p>
      </dgm:t>
    </dgm:pt>
    <dgm:pt modelId="{06039B52-6A21-4861-A818-DE6A1D1295DF}">
      <dgm:prSet/>
      <dgm:spPr/>
      <dgm:t>
        <a:bodyPr/>
        <a:lstStyle/>
        <a:p>
          <a:r>
            <a:rPr lang="en-US">
              <a:latin typeface="Arial" pitchFamily="34" charset="0"/>
              <a:cs typeface="Arial" pitchFamily="34" charset="0"/>
            </a:rPr>
            <a:t>Record Clerk / Officer Assistant &amp; Sweeper</a:t>
          </a:r>
        </a:p>
      </dgm:t>
    </dgm:pt>
    <dgm:pt modelId="{F02B655B-1B4B-4A65-9555-2F43FB51EE6C}" type="parTrans" cxnId="{8DBA2248-E9AE-4A34-8AD8-E910351EB369}">
      <dgm:prSet/>
      <dgm:spPr/>
      <dgm:t>
        <a:bodyPr/>
        <a:lstStyle/>
        <a:p>
          <a:endParaRPr lang="en-US"/>
        </a:p>
      </dgm:t>
    </dgm:pt>
    <dgm:pt modelId="{ACB9D2D3-6217-4589-913A-68215CE4C2EE}" type="sibTrans" cxnId="{8DBA2248-E9AE-4A34-8AD8-E910351EB369}">
      <dgm:prSet/>
      <dgm:spPr/>
      <dgm:t>
        <a:bodyPr/>
        <a:lstStyle/>
        <a:p>
          <a:endParaRPr lang="en-US"/>
        </a:p>
      </dgm:t>
    </dgm:pt>
    <dgm:pt modelId="{0C49225B-08D6-4302-B3F1-D82DF97642A9}">
      <dgm:prSet/>
      <dgm:spPr/>
      <dgm:t>
        <a:bodyPr/>
        <a:lstStyle/>
        <a:p>
          <a:r>
            <a:rPr lang="en-US">
              <a:latin typeface="Arial" pitchFamily="34" charset="0"/>
              <a:cs typeface="Arial" pitchFamily="34" charset="0"/>
            </a:rPr>
            <a:t>Asst. Accounts Officer </a:t>
          </a:r>
        </a:p>
      </dgm:t>
    </dgm:pt>
    <dgm:pt modelId="{A8F79B94-4627-45D4-A476-A86119DC05FB}" type="parTrans" cxnId="{25183AF1-5079-4541-AA9D-22EFE0BAB9C0}">
      <dgm:prSet/>
      <dgm:spPr/>
      <dgm:t>
        <a:bodyPr/>
        <a:lstStyle/>
        <a:p>
          <a:endParaRPr lang="en-US"/>
        </a:p>
      </dgm:t>
    </dgm:pt>
    <dgm:pt modelId="{BED31A7D-A1F3-46B0-9777-E2E858FE3F82}" type="sibTrans" cxnId="{25183AF1-5079-4541-AA9D-22EFE0BAB9C0}">
      <dgm:prSet/>
      <dgm:spPr/>
      <dgm:t>
        <a:bodyPr/>
        <a:lstStyle/>
        <a:p>
          <a:endParaRPr lang="en-US"/>
        </a:p>
      </dgm:t>
    </dgm:pt>
    <dgm:pt modelId="{AEF0D50D-0591-452E-AC90-F89BFF666759}">
      <dgm:prSet/>
      <dgm:spPr/>
      <dgm:t>
        <a:bodyPr/>
        <a:lstStyle/>
        <a:p>
          <a:r>
            <a:rPr lang="en-US">
              <a:latin typeface="Arial" pitchFamily="34" charset="0"/>
              <a:cs typeface="Arial" pitchFamily="34" charset="0"/>
            </a:rPr>
            <a:t>Block Development Officer</a:t>
          </a:r>
        </a:p>
      </dgm:t>
    </dgm:pt>
    <dgm:pt modelId="{1A4E5CD2-7D5A-49A7-868A-FCA4E744BEF9}" type="parTrans" cxnId="{D4CA11F6-326C-47DE-B78B-7D16CEAB2A0F}">
      <dgm:prSet/>
      <dgm:spPr/>
      <dgm:t>
        <a:bodyPr/>
        <a:lstStyle/>
        <a:p>
          <a:endParaRPr lang="en-US"/>
        </a:p>
      </dgm:t>
    </dgm:pt>
    <dgm:pt modelId="{D44FC8A2-C326-4A69-884A-F4CE428FD308}" type="sibTrans" cxnId="{D4CA11F6-326C-47DE-B78B-7D16CEAB2A0F}">
      <dgm:prSet/>
      <dgm:spPr/>
      <dgm:t>
        <a:bodyPr/>
        <a:lstStyle/>
        <a:p>
          <a:endParaRPr lang="en-US"/>
        </a:p>
      </dgm:t>
    </dgm:pt>
    <dgm:pt modelId="{27FAD351-BCA8-4941-96EC-D5F8CD1D7464}">
      <dgm:prSet/>
      <dgm:spPr/>
      <dgm:t>
        <a:bodyPr/>
        <a:lstStyle/>
        <a:p>
          <a:r>
            <a:rPr lang="en-US">
              <a:latin typeface="Arial" pitchFamily="34" charset="0"/>
              <a:cs typeface="Arial" pitchFamily="34" charset="0"/>
            </a:rPr>
            <a:t>Dpty. B.D.O</a:t>
          </a:r>
        </a:p>
      </dgm:t>
    </dgm:pt>
    <dgm:pt modelId="{DEFB3876-FA28-4591-8FB0-EF11AF9D200E}" type="parTrans" cxnId="{3A709AEA-9575-4127-B1D4-9CC75598E63C}">
      <dgm:prSet/>
      <dgm:spPr/>
      <dgm:t>
        <a:bodyPr/>
        <a:lstStyle/>
        <a:p>
          <a:endParaRPr lang="en-US"/>
        </a:p>
      </dgm:t>
    </dgm:pt>
    <dgm:pt modelId="{274633BF-3F95-47DA-AE04-E9DA5140A413}" type="sibTrans" cxnId="{3A709AEA-9575-4127-B1D4-9CC75598E63C}">
      <dgm:prSet/>
      <dgm:spPr/>
      <dgm:t>
        <a:bodyPr/>
        <a:lstStyle/>
        <a:p>
          <a:endParaRPr lang="en-US"/>
        </a:p>
      </dgm:t>
    </dgm:pt>
    <dgm:pt modelId="{5DD70896-A10B-469D-8244-05B13B955381}">
      <dgm:prSet/>
      <dgm:spPr/>
      <dgm:t>
        <a:bodyPr/>
        <a:lstStyle/>
        <a:p>
          <a:r>
            <a:rPr lang="en-US">
              <a:latin typeface="Arial" pitchFamily="34" charset="0"/>
              <a:cs typeface="Arial" pitchFamily="34" charset="0"/>
            </a:rPr>
            <a:t>Data Entry Operator</a:t>
          </a:r>
        </a:p>
      </dgm:t>
    </dgm:pt>
    <dgm:pt modelId="{83056952-62B3-477C-9153-B1B7E21DDC37}" type="parTrans" cxnId="{CE7F4576-1C0D-4ECF-A64F-265A7265E241}">
      <dgm:prSet/>
      <dgm:spPr/>
      <dgm:t>
        <a:bodyPr/>
        <a:lstStyle/>
        <a:p>
          <a:endParaRPr lang="en-US"/>
        </a:p>
      </dgm:t>
    </dgm:pt>
    <dgm:pt modelId="{CBB848C2-0E7D-49D5-ADEF-E33183C62548}" type="sibTrans" cxnId="{CE7F4576-1C0D-4ECF-A64F-265A7265E241}">
      <dgm:prSet/>
      <dgm:spPr/>
      <dgm:t>
        <a:bodyPr/>
        <a:lstStyle/>
        <a:p>
          <a:endParaRPr lang="en-US"/>
        </a:p>
      </dgm:t>
    </dgm:pt>
    <dgm:pt modelId="{A0800DB2-331C-4D69-BE9E-F2759CC94F2A}">
      <dgm:prSet/>
      <dgm:spPr/>
      <dgm:t>
        <a:bodyPr/>
        <a:lstStyle/>
        <a:p>
          <a:r>
            <a:rPr lang="en-US">
              <a:latin typeface="Arial" pitchFamily="34" charset="0"/>
              <a:cs typeface="Arial" pitchFamily="34" charset="0"/>
            </a:rPr>
            <a:t>NM-Organizer</a:t>
          </a:r>
        </a:p>
      </dgm:t>
    </dgm:pt>
    <dgm:pt modelId="{99EF3E0E-64D1-4DEC-B2B9-217F1BF1238B}" type="parTrans" cxnId="{6636CD6B-9131-489B-B139-F481DA20B698}">
      <dgm:prSet/>
      <dgm:spPr/>
      <dgm:t>
        <a:bodyPr/>
        <a:lstStyle/>
        <a:p>
          <a:endParaRPr lang="en-US"/>
        </a:p>
      </dgm:t>
    </dgm:pt>
    <dgm:pt modelId="{E51CC313-BF27-44A8-B5C2-02740CC10B07}" type="sibTrans" cxnId="{6636CD6B-9131-489B-B139-F481DA20B698}">
      <dgm:prSet/>
      <dgm:spPr/>
      <dgm:t>
        <a:bodyPr/>
        <a:lstStyle/>
        <a:p>
          <a:endParaRPr lang="en-US"/>
        </a:p>
      </dgm:t>
    </dgm:pt>
    <dgm:pt modelId="{8547ED0C-D1DA-4D8F-8FF8-A1D5C46A0E86}">
      <dgm:prSet/>
      <dgm:spPr/>
      <dgm:t>
        <a:bodyPr/>
        <a:lstStyle/>
        <a:p>
          <a:r>
            <a:rPr lang="en-US">
              <a:latin typeface="Arial" pitchFamily="34" charset="0"/>
              <a:cs typeface="Arial" pitchFamily="34" charset="0"/>
            </a:rPr>
            <a:t>Cook</a:t>
          </a:r>
        </a:p>
      </dgm:t>
    </dgm:pt>
    <dgm:pt modelId="{CCF5E7CD-EE59-4FC0-AEE6-2E7463458358}" type="parTrans" cxnId="{6A53665E-F5E4-4D58-A91D-D9313EA6A916}">
      <dgm:prSet/>
      <dgm:spPr/>
      <dgm:t>
        <a:bodyPr/>
        <a:lstStyle/>
        <a:p>
          <a:endParaRPr lang="en-US"/>
        </a:p>
      </dgm:t>
    </dgm:pt>
    <dgm:pt modelId="{BA6F6281-69A7-41E5-9911-326440610BF6}" type="sibTrans" cxnId="{6A53665E-F5E4-4D58-A91D-D9313EA6A916}">
      <dgm:prSet/>
      <dgm:spPr/>
      <dgm:t>
        <a:bodyPr/>
        <a:lstStyle/>
        <a:p>
          <a:endParaRPr lang="en-US"/>
        </a:p>
      </dgm:t>
    </dgm:pt>
    <dgm:pt modelId="{EFECBA95-B10C-4DB8-9AD5-0BBD7B0FF01D}">
      <dgm:prSet/>
      <dgm:spPr/>
      <dgm:t>
        <a:bodyPr/>
        <a:lstStyle/>
        <a:p>
          <a:r>
            <a:rPr lang="en-US">
              <a:latin typeface="Arial" pitchFamily="34" charset="0"/>
              <a:cs typeface="Arial" pitchFamily="34" charset="0"/>
            </a:rPr>
            <a:t>Cook Assistant</a:t>
          </a:r>
        </a:p>
      </dgm:t>
    </dgm:pt>
    <dgm:pt modelId="{88821B89-398D-4F76-B578-05620F345056}" type="parTrans" cxnId="{802D9B66-E2CF-4F6B-A602-E32F519F194E}">
      <dgm:prSet/>
      <dgm:spPr/>
      <dgm:t>
        <a:bodyPr/>
        <a:lstStyle/>
        <a:p>
          <a:endParaRPr lang="en-US"/>
        </a:p>
      </dgm:t>
    </dgm:pt>
    <dgm:pt modelId="{8140E118-7A40-425D-BE91-873D56DDCBC4}" type="sibTrans" cxnId="{802D9B66-E2CF-4F6B-A602-E32F519F194E}">
      <dgm:prSet/>
      <dgm:spPr/>
      <dgm:t>
        <a:bodyPr/>
        <a:lstStyle/>
        <a:p>
          <a:endParaRPr lang="en-US"/>
        </a:p>
      </dgm:t>
    </dgm:pt>
    <dgm:pt modelId="{89FFCEE8-82F5-4245-9DE8-E0A5DD786359}">
      <dgm:prSet/>
      <dgm:spPr/>
      <dgm:t>
        <a:bodyPr/>
        <a:lstStyle/>
        <a:p>
          <a:r>
            <a:rPr lang="en-US">
              <a:latin typeface="Arial" pitchFamily="34" charset="0"/>
              <a:cs typeface="Arial" pitchFamily="34" charset="0"/>
            </a:rPr>
            <a:t>Assistant (2 Nos)</a:t>
          </a:r>
        </a:p>
      </dgm:t>
    </dgm:pt>
    <dgm:pt modelId="{EC50F50D-F619-4597-815D-1645A6735710}" type="sibTrans" cxnId="{0FF2E948-2693-49BF-94EE-AA64BF714C65}">
      <dgm:prSet/>
      <dgm:spPr/>
      <dgm:t>
        <a:bodyPr/>
        <a:lstStyle/>
        <a:p>
          <a:endParaRPr lang="en-US"/>
        </a:p>
      </dgm:t>
    </dgm:pt>
    <dgm:pt modelId="{5F8DF0F3-9E97-4076-A2F9-9D661C27743B}" type="parTrans" cxnId="{0FF2E948-2693-49BF-94EE-AA64BF714C65}">
      <dgm:prSet/>
      <dgm:spPr/>
      <dgm:t>
        <a:bodyPr/>
        <a:lstStyle/>
        <a:p>
          <a:endParaRPr lang="en-US"/>
        </a:p>
      </dgm:t>
    </dgm:pt>
    <dgm:pt modelId="{09895FC4-B30C-442E-B022-E0BF1D56B9AB}">
      <dgm:prSet/>
      <dgm:spPr/>
      <dgm:t>
        <a:bodyPr/>
        <a:lstStyle/>
        <a:p>
          <a:r>
            <a:rPr lang="en-US">
              <a:latin typeface="Arial" pitchFamily="34" charset="0"/>
              <a:cs typeface="Arial" pitchFamily="34" charset="0"/>
            </a:rPr>
            <a:t>Typist &amp; Data Entry Operator</a:t>
          </a:r>
        </a:p>
      </dgm:t>
    </dgm:pt>
    <dgm:pt modelId="{C089FEC3-EECF-4CA4-B32B-D9A643DFCA1A}" type="parTrans" cxnId="{90BAAFCA-9886-4790-97E7-63D73747D4AF}">
      <dgm:prSet/>
      <dgm:spPr/>
      <dgm:t>
        <a:bodyPr/>
        <a:lstStyle/>
        <a:p>
          <a:endParaRPr lang="en-US"/>
        </a:p>
      </dgm:t>
    </dgm:pt>
    <dgm:pt modelId="{25D13CE9-52DD-4358-ACD2-4F66D66E8B97}" type="sibTrans" cxnId="{90BAAFCA-9886-4790-97E7-63D73747D4AF}">
      <dgm:prSet/>
      <dgm:spPr/>
      <dgm:t>
        <a:bodyPr/>
        <a:lstStyle/>
        <a:p>
          <a:endParaRPr lang="en-US"/>
        </a:p>
      </dgm:t>
    </dgm:pt>
    <dgm:pt modelId="{750F0439-990A-4619-B257-C66F4C91D200}" type="pres">
      <dgm:prSet presAssocID="{AD725EBA-E4CE-4191-A55C-4F6C19B356CF}" presName="Name0" presStyleCnt="0">
        <dgm:presLayoutVars>
          <dgm:chPref val="1"/>
          <dgm:dir/>
          <dgm:animOne val="branch"/>
          <dgm:animLvl val="lvl"/>
          <dgm:resizeHandles/>
        </dgm:presLayoutVars>
      </dgm:prSet>
      <dgm:spPr/>
      <dgm:t>
        <a:bodyPr/>
        <a:lstStyle/>
        <a:p>
          <a:endParaRPr lang="en-US"/>
        </a:p>
      </dgm:t>
    </dgm:pt>
    <dgm:pt modelId="{09BAEAF7-16EE-4CAD-B373-D58BD0A05C60}" type="pres">
      <dgm:prSet presAssocID="{0369CF1D-5E7E-47AF-86A6-DC8323811274}" presName="vertOne" presStyleCnt="0"/>
      <dgm:spPr/>
    </dgm:pt>
    <dgm:pt modelId="{B1DF291B-9419-4B31-8738-5B1A9F501018}" type="pres">
      <dgm:prSet presAssocID="{0369CF1D-5E7E-47AF-86A6-DC8323811274}" presName="txOne" presStyleLbl="node0" presStyleIdx="0" presStyleCnt="1" custLinFactNeighborX="194">
        <dgm:presLayoutVars>
          <dgm:chPref val="3"/>
        </dgm:presLayoutVars>
      </dgm:prSet>
      <dgm:spPr/>
      <dgm:t>
        <a:bodyPr/>
        <a:lstStyle/>
        <a:p>
          <a:endParaRPr lang="en-US"/>
        </a:p>
      </dgm:t>
    </dgm:pt>
    <dgm:pt modelId="{8CF43369-1ED1-4812-9A94-732A4E974A1E}" type="pres">
      <dgm:prSet presAssocID="{0369CF1D-5E7E-47AF-86A6-DC8323811274}" presName="parTransOne" presStyleCnt="0"/>
      <dgm:spPr/>
    </dgm:pt>
    <dgm:pt modelId="{374B2E1A-AFD2-434D-9AF2-CD1D8523F063}" type="pres">
      <dgm:prSet presAssocID="{0369CF1D-5E7E-47AF-86A6-DC8323811274}" presName="horzOne" presStyleCnt="0"/>
      <dgm:spPr/>
    </dgm:pt>
    <dgm:pt modelId="{ED2229BE-AF99-4463-956F-C4880E65932D}" type="pres">
      <dgm:prSet presAssocID="{6B157FB9-D659-439E-952F-7F3B9EB54CFC}" presName="vertTwo" presStyleCnt="0"/>
      <dgm:spPr/>
    </dgm:pt>
    <dgm:pt modelId="{6B40E9C9-3DEF-42E7-8E01-F91F718EC0BE}" type="pres">
      <dgm:prSet presAssocID="{6B157FB9-D659-439E-952F-7F3B9EB54CFC}" presName="txTwo" presStyleLbl="node2" presStyleIdx="0" presStyleCnt="1">
        <dgm:presLayoutVars>
          <dgm:chPref val="3"/>
        </dgm:presLayoutVars>
      </dgm:prSet>
      <dgm:spPr/>
      <dgm:t>
        <a:bodyPr/>
        <a:lstStyle/>
        <a:p>
          <a:endParaRPr lang="en-US"/>
        </a:p>
      </dgm:t>
    </dgm:pt>
    <dgm:pt modelId="{3D6C41C9-B70C-42EE-B80F-B1FDD4B6E024}" type="pres">
      <dgm:prSet presAssocID="{6B157FB9-D659-439E-952F-7F3B9EB54CFC}" presName="parTransTwo" presStyleCnt="0"/>
      <dgm:spPr/>
    </dgm:pt>
    <dgm:pt modelId="{337F7013-E2EF-4D92-B767-5940778857D9}" type="pres">
      <dgm:prSet presAssocID="{6B157FB9-D659-439E-952F-7F3B9EB54CFC}" presName="horzTwo" presStyleCnt="0"/>
      <dgm:spPr/>
    </dgm:pt>
    <dgm:pt modelId="{07257ABD-D9A5-44A6-880F-9311FB2E3A9B}" type="pres">
      <dgm:prSet presAssocID="{137A596C-5B67-467C-9558-BCDB0035B902}" presName="vertThree" presStyleCnt="0"/>
      <dgm:spPr/>
    </dgm:pt>
    <dgm:pt modelId="{44BFDA51-5394-4E38-B9D1-4431D696E426}" type="pres">
      <dgm:prSet presAssocID="{137A596C-5B67-467C-9558-BCDB0035B902}" presName="txThree" presStyleLbl="node3" presStyleIdx="0" presStyleCnt="1">
        <dgm:presLayoutVars>
          <dgm:chPref val="3"/>
        </dgm:presLayoutVars>
      </dgm:prSet>
      <dgm:spPr/>
      <dgm:t>
        <a:bodyPr/>
        <a:lstStyle/>
        <a:p>
          <a:endParaRPr lang="en-US"/>
        </a:p>
      </dgm:t>
    </dgm:pt>
    <dgm:pt modelId="{BF69C235-F9F7-438B-BE95-A71EF7F7937D}" type="pres">
      <dgm:prSet presAssocID="{137A596C-5B67-467C-9558-BCDB0035B902}" presName="parTransThree" presStyleCnt="0"/>
      <dgm:spPr/>
    </dgm:pt>
    <dgm:pt modelId="{74703001-C678-482A-B297-8AC67CF45D47}" type="pres">
      <dgm:prSet presAssocID="{137A596C-5B67-467C-9558-BCDB0035B902}" presName="horzThree" presStyleCnt="0"/>
      <dgm:spPr/>
    </dgm:pt>
    <dgm:pt modelId="{0002E7D6-B506-4184-AD74-B326DC4C2162}" type="pres">
      <dgm:prSet presAssocID="{BA14A7E9-2FA3-43D3-B35B-484F2937A491}" presName="vertFour" presStyleCnt="0">
        <dgm:presLayoutVars>
          <dgm:chPref val="3"/>
        </dgm:presLayoutVars>
      </dgm:prSet>
      <dgm:spPr/>
    </dgm:pt>
    <dgm:pt modelId="{70424787-2240-42FE-8D0D-43128C2D0FBA}" type="pres">
      <dgm:prSet presAssocID="{BA14A7E9-2FA3-43D3-B35B-484F2937A491}" presName="txFour" presStyleLbl="node4" presStyleIdx="0" presStyleCnt="18">
        <dgm:presLayoutVars>
          <dgm:chPref val="3"/>
        </dgm:presLayoutVars>
      </dgm:prSet>
      <dgm:spPr/>
      <dgm:t>
        <a:bodyPr/>
        <a:lstStyle/>
        <a:p>
          <a:endParaRPr lang="en-US"/>
        </a:p>
      </dgm:t>
    </dgm:pt>
    <dgm:pt modelId="{3829D7DA-3BE1-467B-B368-AC5C0A089978}" type="pres">
      <dgm:prSet presAssocID="{BA14A7E9-2FA3-43D3-B35B-484F2937A491}" presName="parTransFour" presStyleCnt="0"/>
      <dgm:spPr/>
    </dgm:pt>
    <dgm:pt modelId="{D7EC5998-4B3B-4B22-B0EB-3B840695D43D}" type="pres">
      <dgm:prSet presAssocID="{BA14A7E9-2FA3-43D3-B35B-484F2937A491}" presName="horzFour" presStyleCnt="0"/>
      <dgm:spPr/>
    </dgm:pt>
    <dgm:pt modelId="{ABC8DD6C-9E0F-44C9-BF81-D8DA94F17A82}" type="pres">
      <dgm:prSet presAssocID="{BC6DE03A-043F-4B25-9850-51ADE6E1811E}" presName="vertFour" presStyleCnt="0">
        <dgm:presLayoutVars>
          <dgm:chPref val="3"/>
        </dgm:presLayoutVars>
      </dgm:prSet>
      <dgm:spPr/>
    </dgm:pt>
    <dgm:pt modelId="{60382A91-511A-43EF-BE9F-5B173EC81F8E}" type="pres">
      <dgm:prSet presAssocID="{BC6DE03A-043F-4B25-9850-51ADE6E1811E}" presName="txFour" presStyleLbl="node4" presStyleIdx="1" presStyleCnt="18">
        <dgm:presLayoutVars>
          <dgm:chPref val="3"/>
        </dgm:presLayoutVars>
      </dgm:prSet>
      <dgm:spPr/>
      <dgm:t>
        <a:bodyPr/>
        <a:lstStyle/>
        <a:p>
          <a:endParaRPr lang="en-US"/>
        </a:p>
      </dgm:t>
    </dgm:pt>
    <dgm:pt modelId="{26E9DD90-EB42-4E96-AD0B-F5F623D7303C}" type="pres">
      <dgm:prSet presAssocID="{BC6DE03A-043F-4B25-9850-51ADE6E1811E}" presName="parTransFour" presStyleCnt="0"/>
      <dgm:spPr/>
    </dgm:pt>
    <dgm:pt modelId="{964B7C84-1519-46E3-AB8F-6C1425A0F1ED}" type="pres">
      <dgm:prSet presAssocID="{BC6DE03A-043F-4B25-9850-51ADE6E1811E}" presName="horzFour" presStyleCnt="0"/>
      <dgm:spPr/>
    </dgm:pt>
    <dgm:pt modelId="{9998F7B6-297E-4825-9BA8-DD4EE270321B}" type="pres">
      <dgm:prSet presAssocID="{BB70FCB8-38A2-4090-AA81-F234947BDA12}" presName="vertFour" presStyleCnt="0">
        <dgm:presLayoutVars>
          <dgm:chPref val="3"/>
        </dgm:presLayoutVars>
      </dgm:prSet>
      <dgm:spPr/>
    </dgm:pt>
    <dgm:pt modelId="{77B1CA7D-15AE-4F36-ACF1-050E6F30FA30}" type="pres">
      <dgm:prSet presAssocID="{BB70FCB8-38A2-4090-AA81-F234947BDA12}" presName="txFour" presStyleLbl="node4" presStyleIdx="2" presStyleCnt="18">
        <dgm:presLayoutVars>
          <dgm:chPref val="3"/>
        </dgm:presLayoutVars>
      </dgm:prSet>
      <dgm:spPr/>
      <dgm:t>
        <a:bodyPr/>
        <a:lstStyle/>
        <a:p>
          <a:endParaRPr lang="en-US"/>
        </a:p>
      </dgm:t>
    </dgm:pt>
    <dgm:pt modelId="{B85CD5FB-F30D-4E03-9A0B-86A8E32644D5}" type="pres">
      <dgm:prSet presAssocID="{BB70FCB8-38A2-4090-AA81-F234947BDA12}" presName="parTransFour" presStyleCnt="0"/>
      <dgm:spPr/>
    </dgm:pt>
    <dgm:pt modelId="{4DF722E3-47EB-4A46-891F-7698AA52147C}" type="pres">
      <dgm:prSet presAssocID="{BB70FCB8-38A2-4090-AA81-F234947BDA12}" presName="horzFour" presStyleCnt="0"/>
      <dgm:spPr/>
    </dgm:pt>
    <dgm:pt modelId="{3AD469C8-D556-49BB-AA4B-6B573ADBC1DA}" type="pres">
      <dgm:prSet presAssocID="{C8E221FD-BF16-4BC0-8428-F5977B5881DB}" presName="vertFour" presStyleCnt="0">
        <dgm:presLayoutVars>
          <dgm:chPref val="3"/>
        </dgm:presLayoutVars>
      </dgm:prSet>
      <dgm:spPr/>
    </dgm:pt>
    <dgm:pt modelId="{6581DD8A-370A-49A7-88B2-E11318185D65}" type="pres">
      <dgm:prSet presAssocID="{C8E221FD-BF16-4BC0-8428-F5977B5881DB}" presName="txFour" presStyleLbl="node4" presStyleIdx="3" presStyleCnt="18">
        <dgm:presLayoutVars>
          <dgm:chPref val="3"/>
        </dgm:presLayoutVars>
      </dgm:prSet>
      <dgm:spPr/>
      <dgm:t>
        <a:bodyPr/>
        <a:lstStyle/>
        <a:p>
          <a:endParaRPr lang="en-US"/>
        </a:p>
      </dgm:t>
    </dgm:pt>
    <dgm:pt modelId="{1415CCE4-BE03-4EBA-9BB6-C963358BC13E}" type="pres">
      <dgm:prSet presAssocID="{C8E221FD-BF16-4BC0-8428-F5977B5881DB}" presName="parTransFour" presStyleCnt="0"/>
      <dgm:spPr/>
    </dgm:pt>
    <dgm:pt modelId="{3D613FC9-60B3-4736-96EA-22296EAF967A}" type="pres">
      <dgm:prSet presAssocID="{C8E221FD-BF16-4BC0-8428-F5977B5881DB}" presName="horzFour" presStyleCnt="0"/>
      <dgm:spPr/>
    </dgm:pt>
    <dgm:pt modelId="{05348DD2-A310-49FD-AC72-E08C84CECEF6}" type="pres">
      <dgm:prSet presAssocID="{09CB930A-E1AC-406B-9143-5DE74394CEF4}" presName="vertFour" presStyleCnt="0">
        <dgm:presLayoutVars>
          <dgm:chPref val="3"/>
        </dgm:presLayoutVars>
      </dgm:prSet>
      <dgm:spPr/>
    </dgm:pt>
    <dgm:pt modelId="{5479BB3E-5B83-4B38-8254-EC6F812D2B77}" type="pres">
      <dgm:prSet presAssocID="{09CB930A-E1AC-406B-9143-5DE74394CEF4}" presName="txFour" presStyleLbl="node4" presStyleIdx="4" presStyleCnt="18">
        <dgm:presLayoutVars>
          <dgm:chPref val="3"/>
        </dgm:presLayoutVars>
      </dgm:prSet>
      <dgm:spPr/>
      <dgm:t>
        <a:bodyPr/>
        <a:lstStyle/>
        <a:p>
          <a:endParaRPr lang="en-US"/>
        </a:p>
      </dgm:t>
    </dgm:pt>
    <dgm:pt modelId="{1B8223C7-CC7B-4805-8F13-E9C896E73CCC}" type="pres">
      <dgm:prSet presAssocID="{09CB930A-E1AC-406B-9143-5DE74394CEF4}" presName="parTransFour" presStyleCnt="0"/>
      <dgm:spPr/>
    </dgm:pt>
    <dgm:pt modelId="{F94D9234-47C4-4484-BE69-21586654198E}" type="pres">
      <dgm:prSet presAssocID="{09CB930A-E1AC-406B-9143-5DE74394CEF4}" presName="horzFour" presStyleCnt="0"/>
      <dgm:spPr/>
    </dgm:pt>
    <dgm:pt modelId="{36D9962A-72A8-42F9-B41E-16F53F4DEFCD}" type="pres">
      <dgm:prSet presAssocID="{BB9E092C-E5F7-413F-897D-F179DF3E4E8C}" presName="vertFour" presStyleCnt="0">
        <dgm:presLayoutVars>
          <dgm:chPref val="3"/>
        </dgm:presLayoutVars>
      </dgm:prSet>
      <dgm:spPr/>
    </dgm:pt>
    <dgm:pt modelId="{95858B1B-B8DA-4AD9-996F-780B5F7FF7A0}" type="pres">
      <dgm:prSet presAssocID="{BB9E092C-E5F7-413F-897D-F179DF3E4E8C}" presName="txFour" presStyleLbl="node4" presStyleIdx="5" presStyleCnt="18">
        <dgm:presLayoutVars>
          <dgm:chPref val="3"/>
        </dgm:presLayoutVars>
      </dgm:prSet>
      <dgm:spPr/>
      <dgm:t>
        <a:bodyPr/>
        <a:lstStyle/>
        <a:p>
          <a:endParaRPr lang="en-US"/>
        </a:p>
      </dgm:t>
    </dgm:pt>
    <dgm:pt modelId="{4DAD45EB-9520-4969-8B0A-46D4A87928C8}" type="pres">
      <dgm:prSet presAssocID="{BB9E092C-E5F7-413F-897D-F179DF3E4E8C}" presName="parTransFour" presStyleCnt="0"/>
      <dgm:spPr/>
    </dgm:pt>
    <dgm:pt modelId="{66BEE5E5-AD19-46B9-B561-31DB4A9F92C8}" type="pres">
      <dgm:prSet presAssocID="{BB9E092C-E5F7-413F-897D-F179DF3E4E8C}" presName="horzFour" presStyleCnt="0"/>
      <dgm:spPr/>
    </dgm:pt>
    <dgm:pt modelId="{928E2150-09A0-466A-9B84-DBC4A10A7C4C}" type="pres">
      <dgm:prSet presAssocID="{E7BDF89D-B61E-47ED-8403-B098C0476D53}" presName="vertFour" presStyleCnt="0">
        <dgm:presLayoutVars>
          <dgm:chPref val="3"/>
        </dgm:presLayoutVars>
      </dgm:prSet>
      <dgm:spPr/>
    </dgm:pt>
    <dgm:pt modelId="{FA338D41-D82A-4545-9334-A33BD9DD74BB}" type="pres">
      <dgm:prSet presAssocID="{E7BDF89D-B61E-47ED-8403-B098C0476D53}" presName="txFour" presStyleLbl="node4" presStyleIdx="6" presStyleCnt="18">
        <dgm:presLayoutVars>
          <dgm:chPref val="3"/>
        </dgm:presLayoutVars>
      </dgm:prSet>
      <dgm:spPr/>
      <dgm:t>
        <a:bodyPr/>
        <a:lstStyle/>
        <a:p>
          <a:endParaRPr lang="en-US"/>
        </a:p>
      </dgm:t>
    </dgm:pt>
    <dgm:pt modelId="{2D95C9C4-F3C0-4BD2-AD51-A6C7F6C5E29B}" type="pres">
      <dgm:prSet presAssocID="{E7BDF89D-B61E-47ED-8403-B098C0476D53}" presName="parTransFour" presStyleCnt="0"/>
      <dgm:spPr/>
    </dgm:pt>
    <dgm:pt modelId="{32311E66-DBD1-4E91-83FD-02A719F0C725}" type="pres">
      <dgm:prSet presAssocID="{E7BDF89D-B61E-47ED-8403-B098C0476D53}" presName="horzFour" presStyleCnt="0"/>
      <dgm:spPr/>
    </dgm:pt>
    <dgm:pt modelId="{950D50F8-52E2-47F1-B3E4-8B7B7F73D7E9}" type="pres">
      <dgm:prSet presAssocID="{06039B52-6A21-4861-A818-DE6A1D1295DF}" presName="vertFour" presStyleCnt="0">
        <dgm:presLayoutVars>
          <dgm:chPref val="3"/>
        </dgm:presLayoutVars>
      </dgm:prSet>
      <dgm:spPr/>
    </dgm:pt>
    <dgm:pt modelId="{F3330412-FC0E-4718-B650-E8CF11E05ACF}" type="pres">
      <dgm:prSet presAssocID="{06039B52-6A21-4861-A818-DE6A1D1295DF}" presName="txFour" presStyleLbl="node4" presStyleIdx="7" presStyleCnt="18">
        <dgm:presLayoutVars>
          <dgm:chPref val="3"/>
        </dgm:presLayoutVars>
      </dgm:prSet>
      <dgm:spPr/>
      <dgm:t>
        <a:bodyPr/>
        <a:lstStyle/>
        <a:p>
          <a:endParaRPr lang="en-US"/>
        </a:p>
      </dgm:t>
    </dgm:pt>
    <dgm:pt modelId="{A3CDD02A-748F-41F7-AEF4-D63D90335654}" type="pres">
      <dgm:prSet presAssocID="{06039B52-6A21-4861-A818-DE6A1D1295DF}" presName="horzFour" presStyleCnt="0"/>
      <dgm:spPr/>
    </dgm:pt>
    <dgm:pt modelId="{50D18AF4-5DCB-4EA9-8F71-FF841BE6A1DE}" type="pres">
      <dgm:prSet presAssocID="{9B0625E0-0BB9-46DF-A85B-DBE379A44F9B}" presName="sibSpaceFour" presStyleCnt="0"/>
      <dgm:spPr/>
    </dgm:pt>
    <dgm:pt modelId="{5FFA8776-38C8-4566-A80C-1D50B2910EE1}" type="pres">
      <dgm:prSet presAssocID="{151A0B55-1668-4AEC-9843-D7FF338CA680}" presName="vertFour" presStyleCnt="0">
        <dgm:presLayoutVars>
          <dgm:chPref val="3"/>
        </dgm:presLayoutVars>
      </dgm:prSet>
      <dgm:spPr/>
    </dgm:pt>
    <dgm:pt modelId="{B943390C-AACE-4EAA-9C34-BACE391E77F7}" type="pres">
      <dgm:prSet presAssocID="{151A0B55-1668-4AEC-9843-D7FF338CA680}" presName="txFour" presStyleLbl="node4" presStyleIdx="8" presStyleCnt="18">
        <dgm:presLayoutVars>
          <dgm:chPref val="3"/>
        </dgm:presLayoutVars>
      </dgm:prSet>
      <dgm:spPr/>
      <dgm:t>
        <a:bodyPr/>
        <a:lstStyle/>
        <a:p>
          <a:endParaRPr lang="en-US"/>
        </a:p>
      </dgm:t>
    </dgm:pt>
    <dgm:pt modelId="{FC154C13-D530-456E-9977-9F71AC07470A}" type="pres">
      <dgm:prSet presAssocID="{151A0B55-1668-4AEC-9843-D7FF338CA680}" presName="parTransFour" presStyleCnt="0"/>
      <dgm:spPr/>
    </dgm:pt>
    <dgm:pt modelId="{BF1759D5-50FF-4654-820D-0CD48A9B4CA1}" type="pres">
      <dgm:prSet presAssocID="{151A0B55-1668-4AEC-9843-D7FF338CA680}" presName="horzFour" presStyleCnt="0"/>
      <dgm:spPr/>
    </dgm:pt>
    <dgm:pt modelId="{E7E771C8-678F-459A-9626-0249B3BF898C}" type="pres">
      <dgm:prSet presAssocID="{0C49225B-08D6-4302-B3F1-D82DF97642A9}" presName="vertFour" presStyleCnt="0">
        <dgm:presLayoutVars>
          <dgm:chPref val="3"/>
        </dgm:presLayoutVars>
      </dgm:prSet>
      <dgm:spPr/>
    </dgm:pt>
    <dgm:pt modelId="{0A6744A0-466A-444C-A007-28682CF860CF}" type="pres">
      <dgm:prSet presAssocID="{0C49225B-08D6-4302-B3F1-D82DF97642A9}" presName="txFour" presStyleLbl="node4" presStyleIdx="9" presStyleCnt="18">
        <dgm:presLayoutVars>
          <dgm:chPref val="3"/>
        </dgm:presLayoutVars>
      </dgm:prSet>
      <dgm:spPr/>
      <dgm:t>
        <a:bodyPr/>
        <a:lstStyle/>
        <a:p>
          <a:endParaRPr lang="en-US"/>
        </a:p>
      </dgm:t>
    </dgm:pt>
    <dgm:pt modelId="{3165CF61-13EA-45EB-A7BB-71955841DDED}" type="pres">
      <dgm:prSet presAssocID="{0C49225B-08D6-4302-B3F1-D82DF97642A9}" presName="parTransFour" presStyleCnt="0"/>
      <dgm:spPr/>
    </dgm:pt>
    <dgm:pt modelId="{36AFBB11-5A52-4733-87CD-09296639D0C9}" type="pres">
      <dgm:prSet presAssocID="{0C49225B-08D6-4302-B3F1-D82DF97642A9}" presName="horzFour" presStyleCnt="0"/>
      <dgm:spPr/>
    </dgm:pt>
    <dgm:pt modelId="{10E6B22B-C8CB-464B-A26F-0F2219580CC3}" type="pres">
      <dgm:prSet presAssocID="{89FFCEE8-82F5-4245-9DE8-E0A5DD786359}" presName="vertFour" presStyleCnt="0">
        <dgm:presLayoutVars>
          <dgm:chPref val="3"/>
        </dgm:presLayoutVars>
      </dgm:prSet>
      <dgm:spPr/>
    </dgm:pt>
    <dgm:pt modelId="{F2CAD025-34C7-44DA-A2CC-EEDB9DB8E3C0}" type="pres">
      <dgm:prSet presAssocID="{89FFCEE8-82F5-4245-9DE8-E0A5DD786359}" presName="txFour" presStyleLbl="node4" presStyleIdx="10" presStyleCnt="18">
        <dgm:presLayoutVars>
          <dgm:chPref val="3"/>
        </dgm:presLayoutVars>
      </dgm:prSet>
      <dgm:spPr/>
      <dgm:t>
        <a:bodyPr/>
        <a:lstStyle/>
        <a:p>
          <a:endParaRPr lang="en-US"/>
        </a:p>
      </dgm:t>
    </dgm:pt>
    <dgm:pt modelId="{63F2AEF0-CDFB-4D3C-BB5B-8D560AC215DA}" type="pres">
      <dgm:prSet presAssocID="{89FFCEE8-82F5-4245-9DE8-E0A5DD786359}" presName="parTransFour" presStyleCnt="0"/>
      <dgm:spPr/>
    </dgm:pt>
    <dgm:pt modelId="{3542FE5B-CB82-4447-BD15-3A7C08C9A11F}" type="pres">
      <dgm:prSet presAssocID="{89FFCEE8-82F5-4245-9DE8-E0A5DD786359}" presName="horzFour" presStyleCnt="0"/>
      <dgm:spPr/>
    </dgm:pt>
    <dgm:pt modelId="{D36D6D32-3E34-40C6-B80F-15E1A1DC8322}" type="pres">
      <dgm:prSet presAssocID="{09895FC4-B30C-442E-B022-E0BF1D56B9AB}" presName="vertFour" presStyleCnt="0">
        <dgm:presLayoutVars>
          <dgm:chPref val="3"/>
        </dgm:presLayoutVars>
      </dgm:prSet>
      <dgm:spPr/>
    </dgm:pt>
    <dgm:pt modelId="{1C42F035-3250-41D4-8A09-6A8328EC0ED6}" type="pres">
      <dgm:prSet presAssocID="{09895FC4-B30C-442E-B022-E0BF1D56B9AB}" presName="txFour" presStyleLbl="node4" presStyleIdx="11" presStyleCnt="18">
        <dgm:presLayoutVars>
          <dgm:chPref val="3"/>
        </dgm:presLayoutVars>
      </dgm:prSet>
      <dgm:spPr/>
      <dgm:t>
        <a:bodyPr/>
        <a:lstStyle/>
        <a:p>
          <a:endParaRPr lang="en-US"/>
        </a:p>
      </dgm:t>
    </dgm:pt>
    <dgm:pt modelId="{1A907852-1DC2-4079-91AA-BE5E1D74C670}" type="pres">
      <dgm:prSet presAssocID="{09895FC4-B30C-442E-B022-E0BF1D56B9AB}" presName="horzFour" presStyleCnt="0"/>
      <dgm:spPr/>
    </dgm:pt>
    <dgm:pt modelId="{4271D6F5-B54F-494D-A079-388A4FE41098}" type="pres">
      <dgm:prSet presAssocID="{BED31A7D-A1F3-46B0-9777-E2E858FE3F82}" presName="sibSpaceFour" presStyleCnt="0"/>
      <dgm:spPr/>
    </dgm:pt>
    <dgm:pt modelId="{60B32028-81FD-40D3-A041-626AE4DFACE9}" type="pres">
      <dgm:prSet presAssocID="{AEF0D50D-0591-452E-AC90-F89BFF666759}" presName="vertFour" presStyleCnt="0">
        <dgm:presLayoutVars>
          <dgm:chPref val="3"/>
        </dgm:presLayoutVars>
      </dgm:prSet>
      <dgm:spPr/>
    </dgm:pt>
    <dgm:pt modelId="{CDDD2618-C39D-48B4-89DC-363B904F1055}" type="pres">
      <dgm:prSet presAssocID="{AEF0D50D-0591-452E-AC90-F89BFF666759}" presName="txFour" presStyleLbl="node4" presStyleIdx="12" presStyleCnt="18">
        <dgm:presLayoutVars>
          <dgm:chPref val="3"/>
        </dgm:presLayoutVars>
      </dgm:prSet>
      <dgm:spPr/>
      <dgm:t>
        <a:bodyPr/>
        <a:lstStyle/>
        <a:p>
          <a:endParaRPr lang="en-US"/>
        </a:p>
      </dgm:t>
    </dgm:pt>
    <dgm:pt modelId="{4CA7DF1D-12D6-429B-88EA-7BED0A7F0938}" type="pres">
      <dgm:prSet presAssocID="{AEF0D50D-0591-452E-AC90-F89BFF666759}" presName="parTransFour" presStyleCnt="0"/>
      <dgm:spPr/>
    </dgm:pt>
    <dgm:pt modelId="{E0FD07C0-133D-4D0A-BFEA-CFC91DEF511E}" type="pres">
      <dgm:prSet presAssocID="{AEF0D50D-0591-452E-AC90-F89BFF666759}" presName="horzFour" presStyleCnt="0"/>
      <dgm:spPr/>
    </dgm:pt>
    <dgm:pt modelId="{C53B9CCC-319F-40B6-BEBA-93853F34BA1D}" type="pres">
      <dgm:prSet presAssocID="{27FAD351-BCA8-4941-96EC-D5F8CD1D7464}" presName="vertFour" presStyleCnt="0">
        <dgm:presLayoutVars>
          <dgm:chPref val="3"/>
        </dgm:presLayoutVars>
      </dgm:prSet>
      <dgm:spPr/>
    </dgm:pt>
    <dgm:pt modelId="{42FA6108-18E9-4433-AD5A-0AFFB54C8DE9}" type="pres">
      <dgm:prSet presAssocID="{27FAD351-BCA8-4941-96EC-D5F8CD1D7464}" presName="txFour" presStyleLbl="node4" presStyleIdx="13" presStyleCnt="18">
        <dgm:presLayoutVars>
          <dgm:chPref val="3"/>
        </dgm:presLayoutVars>
      </dgm:prSet>
      <dgm:spPr/>
      <dgm:t>
        <a:bodyPr/>
        <a:lstStyle/>
        <a:p>
          <a:endParaRPr lang="en-US"/>
        </a:p>
      </dgm:t>
    </dgm:pt>
    <dgm:pt modelId="{AEBF0674-EAAB-4AC5-81E6-384B0B445945}" type="pres">
      <dgm:prSet presAssocID="{27FAD351-BCA8-4941-96EC-D5F8CD1D7464}" presName="parTransFour" presStyleCnt="0"/>
      <dgm:spPr/>
    </dgm:pt>
    <dgm:pt modelId="{6F51D9CD-23FE-4D38-B76C-93235148F2AB}" type="pres">
      <dgm:prSet presAssocID="{27FAD351-BCA8-4941-96EC-D5F8CD1D7464}" presName="horzFour" presStyleCnt="0"/>
      <dgm:spPr/>
    </dgm:pt>
    <dgm:pt modelId="{C6C23F71-8F5A-4FE1-9F76-0AA061A0849E}" type="pres">
      <dgm:prSet presAssocID="{5DD70896-A10B-469D-8244-05B13B955381}" presName="vertFour" presStyleCnt="0">
        <dgm:presLayoutVars>
          <dgm:chPref val="3"/>
        </dgm:presLayoutVars>
      </dgm:prSet>
      <dgm:spPr/>
    </dgm:pt>
    <dgm:pt modelId="{50C59F9A-937B-49BA-A346-6301FCA8F12D}" type="pres">
      <dgm:prSet presAssocID="{5DD70896-A10B-469D-8244-05B13B955381}" presName="txFour" presStyleLbl="node4" presStyleIdx="14" presStyleCnt="18">
        <dgm:presLayoutVars>
          <dgm:chPref val="3"/>
        </dgm:presLayoutVars>
      </dgm:prSet>
      <dgm:spPr/>
      <dgm:t>
        <a:bodyPr/>
        <a:lstStyle/>
        <a:p>
          <a:endParaRPr lang="en-US"/>
        </a:p>
      </dgm:t>
    </dgm:pt>
    <dgm:pt modelId="{8DFD5E01-1410-43C6-AC52-A33D5E101B35}" type="pres">
      <dgm:prSet presAssocID="{5DD70896-A10B-469D-8244-05B13B955381}" presName="parTransFour" presStyleCnt="0"/>
      <dgm:spPr/>
    </dgm:pt>
    <dgm:pt modelId="{6D1BB144-1B02-4D14-8EE9-955E79771B03}" type="pres">
      <dgm:prSet presAssocID="{5DD70896-A10B-469D-8244-05B13B955381}" presName="horzFour" presStyleCnt="0"/>
      <dgm:spPr/>
    </dgm:pt>
    <dgm:pt modelId="{1FE813AD-9F25-4638-A60C-961008C93618}" type="pres">
      <dgm:prSet presAssocID="{A0800DB2-331C-4D69-BE9E-F2759CC94F2A}" presName="vertFour" presStyleCnt="0">
        <dgm:presLayoutVars>
          <dgm:chPref val="3"/>
        </dgm:presLayoutVars>
      </dgm:prSet>
      <dgm:spPr/>
    </dgm:pt>
    <dgm:pt modelId="{AD811F0A-D7E7-4789-9D94-75966995B8CC}" type="pres">
      <dgm:prSet presAssocID="{A0800DB2-331C-4D69-BE9E-F2759CC94F2A}" presName="txFour" presStyleLbl="node4" presStyleIdx="15" presStyleCnt="18">
        <dgm:presLayoutVars>
          <dgm:chPref val="3"/>
        </dgm:presLayoutVars>
      </dgm:prSet>
      <dgm:spPr/>
      <dgm:t>
        <a:bodyPr/>
        <a:lstStyle/>
        <a:p>
          <a:endParaRPr lang="en-US"/>
        </a:p>
      </dgm:t>
    </dgm:pt>
    <dgm:pt modelId="{B94A0F5F-25A2-4F56-91AA-B60B56845236}" type="pres">
      <dgm:prSet presAssocID="{A0800DB2-331C-4D69-BE9E-F2759CC94F2A}" presName="parTransFour" presStyleCnt="0"/>
      <dgm:spPr/>
    </dgm:pt>
    <dgm:pt modelId="{EF0D4186-0538-4645-BE1F-133B0E2B1E55}" type="pres">
      <dgm:prSet presAssocID="{A0800DB2-331C-4D69-BE9E-F2759CC94F2A}" presName="horzFour" presStyleCnt="0"/>
      <dgm:spPr/>
    </dgm:pt>
    <dgm:pt modelId="{0DC58A5B-5511-42AD-85B7-B05059211F6D}" type="pres">
      <dgm:prSet presAssocID="{8547ED0C-D1DA-4D8F-8FF8-A1D5C46A0E86}" presName="vertFour" presStyleCnt="0">
        <dgm:presLayoutVars>
          <dgm:chPref val="3"/>
        </dgm:presLayoutVars>
      </dgm:prSet>
      <dgm:spPr/>
    </dgm:pt>
    <dgm:pt modelId="{A555231D-8EA0-4720-BEB1-BFA1E90B41DB}" type="pres">
      <dgm:prSet presAssocID="{8547ED0C-D1DA-4D8F-8FF8-A1D5C46A0E86}" presName="txFour" presStyleLbl="node4" presStyleIdx="16" presStyleCnt="18">
        <dgm:presLayoutVars>
          <dgm:chPref val="3"/>
        </dgm:presLayoutVars>
      </dgm:prSet>
      <dgm:spPr/>
      <dgm:t>
        <a:bodyPr/>
        <a:lstStyle/>
        <a:p>
          <a:endParaRPr lang="en-US"/>
        </a:p>
      </dgm:t>
    </dgm:pt>
    <dgm:pt modelId="{E7A42450-1A7D-414C-95B2-E55F1C1FFABD}" type="pres">
      <dgm:prSet presAssocID="{8547ED0C-D1DA-4D8F-8FF8-A1D5C46A0E86}" presName="horzFour" presStyleCnt="0"/>
      <dgm:spPr/>
    </dgm:pt>
    <dgm:pt modelId="{84FF9A15-053B-44BB-9BCD-6652702FFE4A}" type="pres">
      <dgm:prSet presAssocID="{BA6F6281-69A7-41E5-9911-326440610BF6}" presName="sibSpaceFour" presStyleCnt="0"/>
      <dgm:spPr/>
    </dgm:pt>
    <dgm:pt modelId="{3E7FED7E-DEEC-4202-B120-85D5E05280C6}" type="pres">
      <dgm:prSet presAssocID="{EFECBA95-B10C-4DB8-9AD5-0BBD7B0FF01D}" presName="vertFour" presStyleCnt="0">
        <dgm:presLayoutVars>
          <dgm:chPref val="3"/>
        </dgm:presLayoutVars>
      </dgm:prSet>
      <dgm:spPr/>
    </dgm:pt>
    <dgm:pt modelId="{30CC8A61-8907-45A5-95A1-91DEAC1A0F63}" type="pres">
      <dgm:prSet presAssocID="{EFECBA95-B10C-4DB8-9AD5-0BBD7B0FF01D}" presName="txFour" presStyleLbl="node4" presStyleIdx="17" presStyleCnt="18">
        <dgm:presLayoutVars>
          <dgm:chPref val="3"/>
        </dgm:presLayoutVars>
      </dgm:prSet>
      <dgm:spPr/>
      <dgm:t>
        <a:bodyPr/>
        <a:lstStyle/>
        <a:p>
          <a:endParaRPr lang="en-US"/>
        </a:p>
      </dgm:t>
    </dgm:pt>
    <dgm:pt modelId="{5276B2EC-6648-42F4-A549-C1E7E22D4084}" type="pres">
      <dgm:prSet presAssocID="{EFECBA95-B10C-4DB8-9AD5-0BBD7B0FF01D}" presName="horzFour" presStyleCnt="0"/>
      <dgm:spPr/>
    </dgm:pt>
  </dgm:ptLst>
  <dgm:cxnLst>
    <dgm:cxn modelId="{7BA496DB-7ECB-4C39-9FA5-C6317FACBAA4}" type="presOf" srcId="{AEF0D50D-0591-452E-AC90-F89BFF666759}" destId="{CDDD2618-C39D-48B4-89DC-363B904F1055}" srcOrd="0" destOrd="0" presId="urn:microsoft.com/office/officeart/2005/8/layout/hierarchy4"/>
    <dgm:cxn modelId="{646F4889-0036-4194-A12C-F7C62DD38C45}" type="presOf" srcId="{09CB930A-E1AC-406B-9143-5DE74394CEF4}" destId="{5479BB3E-5B83-4B38-8254-EC6F812D2B77}" srcOrd="0" destOrd="0" presId="urn:microsoft.com/office/officeart/2005/8/layout/hierarchy4"/>
    <dgm:cxn modelId="{0F60535D-12DC-43E4-9A27-6A11DB196F4C}" type="presOf" srcId="{C8E221FD-BF16-4BC0-8428-F5977B5881DB}" destId="{6581DD8A-370A-49A7-88B2-E11318185D65}" srcOrd="0" destOrd="0" presId="urn:microsoft.com/office/officeart/2005/8/layout/hierarchy4"/>
    <dgm:cxn modelId="{D4CDB339-F676-48C2-9E1B-400AC694F96B}" srcId="{BB70FCB8-38A2-4090-AA81-F234947BDA12}" destId="{C8E221FD-BF16-4BC0-8428-F5977B5881DB}" srcOrd="0" destOrd="0" parTransId="{3845EF1B-B17E-4A2B-B083-9DFCAB98A598}" sibTransId="{26A0FE17-7438-4285-8D73-3DE601BEF8F8}"/>
    <dgm:cxn modelId="{C4D51261-74C0-4600-A8E5-BDD6B46BD61C}" type="presOf" srcId="{EFECBA95-B10C-4DB8-9AD5-0BBD7B0FF01D}" destId="{30CC8A61-8907-45A5-95A1-91DEAC1A0F63}" srcOrd="0" destOrd="0" presId="urn:microsoft.com/office/officeart/2005/8/layout/hierarchy4"/>
    <dgm:cxn modelId="{32C58CCB-E72C-4660-8A67-54353100517B}" type="presOf" srcId="{137A596C-5B67-467C-9558-BCDB0035B902}" destId="{44BFDA51-5394-4E38-B9D1-4431D696E426}" srcOrd="0" destOrd="0" presId="urn:microsoft.com/office/officeart/2005/8/layout/hierarchy4"/>
    <dgm:cxn modelId="{6636CD6B-9131-489B-B139-F481DA20B698}" srcId="{5DD70896-A10B-469D-8244-05B13B955381}" destId="{A0800DB2-331C-4D69-BE9E-F2759CC94F2A}" srcOrd="0" destOrd="0" parTransId="{99EF3E0E-64D1-4DEC-B2B9-217F1BF1238B}" sibTransId="{E51CC313-BF27-44A8-B5C2-02740CC10B07}"/>
    <dgm:cxn modelId="{E371500C-802B-4A77-B97B-D118AFF5DDAD}" type="presOf" srcId="{8547ED0C-D1DA-4D8F-8FF8-A1D5C46A0E86}" destId="{A555231D-8EA0-4720-BEB1-BFA1E90B41DB}" srcOrd="0" destOrd="0" presId="urn:microsoft.com/office/officeart/2005/8/layout/hierarchy4"/>
    <dgm:cxn modelId="{09668B1F-AE20-48E4-B5BF-34923AA19FA3}" type="presOf" srcId="{27FAD351-BCA8-4941-96EC-D5F8CD1D7464}" destId="{42FA6108-18E9-4433-AD5A-0AFFB54C8DE9}" srcOrd="0" destOrd="0" presId="urn:microsoft.com/office/officeart/2005/8/layout/hierarchy4"/>
    <dgm:cxn modelId="{22137EBD-0F2C-41CB-A968-CD9A3D13360C}" type="presOf" srcId="{BB70FCB8-38A2-4090-AA81-F234947BDA12}" destId="{77B1CA7D-15AE-4F36-ACF1-050E6F30FA30}" srcOrd="0" destOrd="0" presId="urn:microsoft.com/office/officeart/2005/8/layout/hierarchy4"/>
    <dgm:cxn modelId="{90BAAFCA-9886-4790-97E7-63D73747D4AF}" srcId="{89FFCEE8-82F5-4245-9DE8-E0A5DD786359}" destId="{09895FC4-B30C-442E-B022-E0BF1D56B9AB}" srcOrd="0" destOrd="0" parTransId="{C089FEC3-EECF-4CA4-B32B-D9A643DFCA1A}" sibTransId="{25D13CE9-52DD-4358-ACD2-4F66D66E8B97}"/>
    <dgm:cxn modelId="{425A39B3-E6B2-468F-94E0-F68248ADE36E}" srcId="{0369CF1D-5E7E-47AF-86A6-DC8323811274}" destId="{6B157FB9-D659-439E-952F-7F3B9EB54CFC}" srcOrd="0" destOrd="0" parTransId="{31A35205-F6BA-49EA-B0CA-31BAAF7AC8F7}" sibTransId="{971EE7F1-6C88-4E26-A426-B190FE8CA49F}"/>
    <dgm:cxn modelId="{2E8BBD09-7E8C-40BF-BB57-E366A76F0BB7}" type="presOf" srcId="{0C49225B-08D6-4302-B3F1-D82DF97642A9}" destId="{0A6744A0-466A-444C-A007-28682CF860CF}" srcOrd="0" destOrd="0" presId="urn:microsoft.com/office/officeart/2005/8/layout/hierarchy4"/>
    <dgm:cxn modelId="{5D945A32-05DA-43F0-94E1-F30080C6B65C}" type="presOf" srcId="{BA14A7E9-2FA3-43D3-B35B-484F2937A491}" destId="{70424787-2240-42FE-8D0D-43128C2D0FBA}" srcOrd="0" destOrd="0" presId="urn:microsoft.com/office/officeart/2005/8/layout/hierarchy4"/>
    <dgm:cxn modelId="{FAD7C55B-1E03-4D4D-B68E-EFBF648A38EB}" type="presOf" srcId="{BB9E092C-E5F7-413F-897D-F179DF3E4E8C}" destId="{95858B1B-B8DA-4AD9-996F-780B5F7FF7A0}" srcOrd="0" destOrd="0" presId="urn:microsoft.com/office/officeart/2005/8/layout/hierarchy4"/>
    <dgm:cxn modelId="{3130C0DB-C773-4007-9A5C-D668F70776A2}" type="presOf" srcId="{AD725EBA-E4CE-4191-A55C-4F6C19B356CF}" destId="{750F0439-990A-4619-B257-C66F4C91D200}" srcOrd="0" destOrd="0" presId="urn:microsoft.com/office/officeart/2005/8/layout/hierarchy4"/>
    <dgm:cxn modelId="{6433296B-15E7-4A4E-9528-D07F185F06DB}" srcId="{BA14A7E9-2FA3-43D3-B35B-484F2937A491}" destId="{151A0B55-1668-4AEC-9843-D7FF338CA680}" srcOrd="1" destOrd="0" parTransId="{330234D7-C425-4D22-9227-85DF19E29389}" sibTransId="{15F2A258-83EA-425A-808E-22C31B2DB3A5}"/>
    <dgm:cxn modelId="{DC0E4209-8D47-4FC2-8E12-58F959289523}" type="presOf" srcId="{89FFCEE8-82F5-4245-9DE8-E0A5DD786359}" destId="{F2CAD025-34C7-44DA-A2CC-EEDB9DB8E3C0}" srcOrd="0" destOrd="0" presId="urn:microsoft.com/office/officeart/2005/8/layout/hierarchy4"/>
    <dgm:cxn modelId="{BA0E91FD-2AB9-49D4-8623-00B264D7B77E}" srcId="{137A596C-5B67-467C-9558-BCDB0035B902}" destId="{BA14A7E9-2FA3-43D3-B35B-484F2937A491}" srcOrd="0" destOrd="0" parTransId="{50D87287-3CBA-4266-BE15-1E4743B2FCA0}" sibTransId="{09290EBD-D764-4DC2-9136-38113C02584B}"/>
    <dgm:cxn modelId="{3A709AEA-9575-4127-B1D4-9CC75598E63C}" srcId="{AEF0D50D-0591-452E-AC90-F89BFF666759}" destId="{27FAD351-BCA8-4941-96EC-D5F8CD1D7464}" srcOrd="0" destOrd="0" parTransId="{DEFB3876-FA28-4591-8FB0-EF11AF9D200E}" sibTransId="{274633BF-3F95-47DA-AE04-E9DA5140A413}"/>
    <dgm:cxn modelId="{F4DD3626-4624-477F-AB2A-7DDF6A960802}" srcId="{09CB930A-E1AC-406B-9143-5DE74394CEF4}" destId="{BB9E092C-E5F7-413F-897D-F179DF3E4E8C}" srcOrd="0" destOrd="0" parTransId="{7EF9B835-5898-468F-9EBB-52A0811377E0}" sibTransId="{A143284A-74B2-4166-992E-ED82B0F515A1}"/>
    <dgm:cxn modelId="{3BBC9937-DD91-4DB5-9359-7E0638CB9979}" type="presOf" srcId="{0369CF1D-5E7E-47AF-86A6-DC8323811274}" destId="{B1DF291B-9419-4B31-8738-5B1A9F501018}" srcOrd="0" destOrd="0" presId="urn:microsoft.com/office/officeart/2005/8/layout/hierarchy4"/>
    <dgm:cxn modelId="{BF79D8A3-D3BF-439C-8CF8-03B30795B4B5}" srcId="{AD725EBA-E4CE-4191-A55C-4F6C19B356CF}" destId="{0369CF1D-5E7E-47AF-86A6-DC8323811274}" srcOrd="0" destOrd="0" parTransId="{794BC4B7-9A11-489C-9842-33A541DC6AF3}" sibTransId="{215F2F74-B002-472E-83CC-B512C0194C8E}"/>
    <dgm:cxn modelId="{F6820F5B-0798-4336-B95D-60D3D144FFB0}" type="presOf" srcId="{BC6DE03A-043F-4B25-9850-51ADE6E1811E}" destId="{60382A91-511A-43EF-BE9F-5B173EC81F8E}" srcOrd="0" destOrd="0" presId="urn:microsoft.com/office/officeart/2005/8/layout/hierarchy4"/>
    <dgm:cxn modelId="{327682D1-2167-4E25-84E0-E9A3572C1332}" srcId="{C8E221FD-BF16-4BC0-8428-F5977B5881DB}" destId="{09CB930A-E1AC-406B-9143-5DE74394CEF4}" srcOrd="0" destOrd="0" parTransId="{57107F33-E79C-4C9D-A4F0-8F5201158E84}" sibTransId="{91C66F9D-2B21-44E2-BB2E-EA86800942A6}"/>
    <dgm:cxn modelId="{884EA100-F8FD-4CCD-B4E3-5FBC8A2185DF}" type="presOf" srcId="{151A0B55-1668-4AEC-9843-D7FF338CA680}" destId="{B943390C-AACE-4EAA-9C34-BACE391E77F7}" srcOrd="0" destOrd="0" presId="urn:microsoft.com/office/officeart/2005/8/layout/hierarchy4"/>
    <dgm:cxn modelId="{6A53665E-F5E4-4D58-A91D-D9313EA6A916}" srcId="{A0800DB2-331C-4D69-BE9E-F2759CC94F2A}" destId="{8547ED0C-D1DA-4D8F-8FF8-A1D5C46A0E86}" srcOrd="0" destOrd="0" parTransId="{CCF5E7CD-EE59-4FC0-AEE6-2E7463458358}" sibTransId="{BA6F6281-69A7-41E5-9911-326440610BF6}"/>
    <dgm:cxn modelId="{E9E7A805-B639-44CF-BEAC-CBD854FE497B}" type="presOf" srcId="{6B157FB9-D659-439E-952F-7F3B9EB54CFC}" destId="{6B40E9C9-3DEF-42E7-8E01-F91F718EC0BE}" srcOrd="0" destOrd="0" presId="urn:microsoft.com/office/officeart/2005/8/layout/hierarchy4"/>
    <dgm:cxn modelId="{21FB0E3A-6CC8-40FF-92C0-3C2B840D2AE0}" type="presOf" srcId="{5DD70896-A10B-469D-8244-05B13B955381}" destId="{50C59F9A-937B-49BA-A346-6301FCA8F12D}" srcOrd="0" destOrd="0" presId="urn:microsoft.com/office/officeart/2005/8/layout/hierarchy4"/>
    <dgm:cxn modelId="{86CBDC2F-36A4-46D8-B964-31E82576AF90}" type="presOf" srcId="{A0800DB2-331C-4D69-BE9E-F2759CC94F2A}" destId="{AD811F0A-D7E7-4789-9D94-75966995B8CC}" srcOrd="0" destOrd="0" presId="urn:microsoft.com/office/officeart/2005/8/layout/hierarchy4"/>
    <dgm:cxn modelId="{1904692A-5D91-41DA-A58D-0EE770C63687}" srcId="{BA14A7E9-2FA3-43D3-B35B-484F2937A491}" destId="{BC6DE03A-043F-4B25-9850-51ADE6E1811E}" srcOrd="0" destOrd="0" parTransId="{100EDE99-E5F7-4680-AEDE-9A775D1084C5}" sibTransId="{9B0625E0-0BB9-46DF-A85B-DBE379A44F9B}"/>
    <dgm:cxn modelId="{802D9B66-E2CF-4F6B-A602-E32F519F194E}" srcId="{A0800DB2-331C-4D69-BE9E-F2759CC94F2A}" destId="{EFECBA95-B10C-4DB8-9AD5-0BBD7B0FF01D}" srcOrd="1" destOrd="0" parTransId="{88821B89-398D-4F76-B578-05620F345056}" sibTransId="{8140E118-7A40-425D-BE91-873D56DDCBC4}"/>
    <dgm:cxn modelId="{FF0592A2-4474-403F-86F6-7D39F9ACF654}" type="presOf" srcId="{06039B52-6A21-4861-A818-DE6A1D1295DF}" destId="{F3330412-FC0E-4718-B650-E8CF11E05ACF}" srcOrd="0" destOrd="0" presId="urn:microsoft.com/office/officeart/2005/8/layout/hierarchy4"/>
    <dgm:cxn modelId="{0FF2E948-2693-49BF-94EE-AA64BF714C65}" srcId="{0C49225B-08D6-4302-B3F1-D82DF97642A9}" destId="{89FFCEE8-82F5-4245-9DE8-E0A5DD786359}" srcOrd="0" destOrd="0" parTransId="{5F8DF0F3-9E97-4076-A2F9-9D661C27743B}" sibTransId="{EC50F50D-F619-4597-815D-1645A6735710}"/>
    <dgm:cxn modelId="{8DBA2248-E9AE-4A34-8AD8-E910351EB369}" srcId="{E7BDF89D-B61E-47ED-8403-B098C0476D53}" destId="{06039B52-6A21-4861-A818-DE6A1D1295DF}" srcOrd="0" destOrd="0" parTransId="{F02B655B-1B4B-4A65-9555-2F43FB51EE6C}" sibTransId="{ACB9D2D3-6217-4589-913A-68215CE4C2EE}"/>
    <dgm:cxn modelId="{724ABCB0-F7AA-4A8D-BB52-4CC88CFA7037}" srcId="{6B157FB9-D659-439E-952F-7F3B9EB54CFC}" destId="{137A596C-5B67-467C-9558-BCDB0035B902}" srcOrd="0" destOrd="0" parTransId="{3740AE96-5CB0-4DDA-BE7F-1A0948E2B4E8}" sibTransId="{378FC1F7-1D57-4A86-80CD-6E3073BDB616}"/>
    <dgm:cxn modelId="{8A511C17-1B3E-4877-A78A-C546BA698951}" type="presOf" srcId="{E7BDF89D-B61E-47ED-8403-B098C0476D53}" destId="{FA338D41-D82A-4545-9334-A33BD9DD74BB}" srcOrd="0" destOrd="0" presId="urn:microsoft.com/office/officeart/2005/8/layout/hierarchy4"/>
    <dgm:cxn modelId="{25183AF1-5079-4541-AA9D-22EFE0BAB9C0}" srcId="{151A0B55-1668-4AEC-9843-D7FF338CA680}" destId="{0C49225B-08D6-4302-B3F1-D82DF97642A9}" srcOrd="0" destOrd="0" parTransId="{A8F79B94-4627-45D4-A476-A86119DC05FB}" sibTransId="{BED31A7D-A1F3-46B0-9777-E2E858FE3F82}"/>
    <dgm:cxn modelId="{6C9FA3C4-E345-41BB-B28F-EB1A2B4FDA10}" srcId="{BB9E092C-E5F7-413F-897D-F179DF3E4E8C}" destId="{E7BDF89D-B61E-47ED-8403-B098C0476D53}" srcOrd="0" destOrd="0" parTransId="{AADF1D31-3C7C-48A2-A208-72835E6B874A}" sibTransId="{B349EB6C-84B9-4A49-89F8-BC41619CEC63}"/>
    <dgm:cxn modelId="{D4CA11F6-326C-47DE-B78B-7D16CEAB2A0F}" srcId="{151A0B55-1668-4AEC-9843-D7FF338CA680}" destId="{AEF0D50D-0591-452E-AC90-F89BFF666759}" srcOrd="1" destOrd="0" parTransId="{1A4E5CD2-7D5A-49A7-868A-FCA4E744BEF9}" sibTransId="{D44FC8A2-C326-4A69-884A-F4CE428FD308}"/>
    <dgm:cxn modelId="{173198C4-6E94-4E06-961C-FA277CD6A155}" srcId="{BC6DE03A-043F-4B25-9850-51ADE6E1811E}" destId="{BB70FCB8-38A2-4090-AA81-F234947BDA12}" srcOrd="0" destOrd="0" parTransId="{D736A6CA-D1F4-408C-A326-784AFA6F289A}" sibTransId="{44D3BA59-CF99-48DE-A2C5-5E99F1800016}"/>
    <dgm:cxn modelId="{C20EE05F-B330-44BB-8F50-B0F87D747FB9}" type="presOf" srcId="{09895FC4-B30C-442E-B022-E0BF1D56B9AB}" destId="{1C42F035-3250-41D4-8A09-6A8328EC0ED6}" srcOrd="0" destOrd="0" presId="urn:microsoft.com/office/officeart/2005/8/layout/hierarchy4"/>
    <dgm:cxn modelId="{CE7F4576-1C0D-4ECF-A64F-265A7265E241}" srcId="{27FAD351-BCA8-4941-96EC-D5F8CD1D7464}" destId="{5DD70896-A10B-469D-8244-05B13B955381}" srcOrd="0" destOrd="0" parTransId="{83056952-62B3-477C-9153-B1B7E21DDC37}" sibTransId="{CBB848C2-0E7D-49D5-ADEF-E33183C62548}"/>
    <dgm:cxn modelId="{3D20D140-EC31-422D-8002-D3066CC1FBC1}" type="presParOf" srcId="{750F0439-990A-4619-B257-C66F4C91D200}" destId="{09BAEAF7-16EE-4CAD-B373-D58BD0A05C60}" srcOrd="0" destOrd="0" presId="urn:microsoft.com/office/officeart/2005/8/layout/hierarchy4"/>
    <dgm:cxn modelId="{027433DB-A2AA-4599-8DEE-159FBD9C4C47}" type="presParOf" srcId="{09BAEAF7-16EE-4CAD-B373-D58BD0A05C60}" destId="{B1DF291B-9419-4B31-8738-5B1A9F501018}" srcOrd="0" destOrd="0" presId="urn:microsoft.com/office/officeart/2005/8/layout/hierarchy4"/>
    <dgm:cxn modelId="{C94E3CC1-8787-4733-B0E0-444FB49BC7CE}" type="presParOf" srcId="{09BAEAF7-16EE-4CAD-B373-D58BD0A05C60}" destId="{8CF43369-1ED1-4812-9A94-732A4E974A1E}" srcOrd="1" destOrd="0" presId="urn:microsoft.com/office/officeart/2005/8/layout/hierarchy4"/>
    <dgm:cxn modelId="{FCD8147C-250A-404F-BCAD-FFA4001DA5C0}" type="presParOf" srcId="{09BAEAF7-16EE-4CAD-B373-D58BD0A05C60}" destId="{374B2E1A-AFD2-434D-9AF2-CD1D8523F063}" srcOrd="2" destOrd="0" presId="urn:microsoft.com/office/officeart/2005/8/layout/hierarchy4"/>
    <dgm:cxn modelId="{DF362072-7B55-4900-B2BD-18A6464DAF46}" type="presParOf" srcId="{374B2E1A-AFD2-434D-9AF2-CD1D8523F063}" destId="{ED2229BE-AF99-4463-956F-C4880E65932D}" srcOrd="0" destOrd="0" presId="urn:microsoft.com/office/officeart/2005/8/layout/hierarchy4"/>
    <dgm:cxn modelId="{D31DAFE4-B29F-41EB-A230-1D026568D326}" type="presParOf" srcId="{ED2229BE-AF99-4463-956F-C4880E65932D}" destId="{6B40E9C9-3DEF-42E7-8E01-F91F718EC0BE}" srcOrd="0" destOrd="0" presId="urn:microsoft.com/office/officeart/2005/8/layout/hierarchy4"/>
    <dgm:cxn modelId="{42F213BD-CD93-489A-A43F-C415B98AF140}" type="presParOf" srcId="{ED2229BE-AF99-4463-956F-C4880E65932D}" destId="{3D6C41C9-B70C-42EE-B80F-B1FDD4B6E024}" srcOrd="1" destOrd="0" presId="urn:microsoft.com/office/officeart/2005/8/layout/hierarchy4"/>
    <dgm:cxn modelId="{6557774A-2F17-4166-B480-DED609617F33}" type="presParOf" srcId="{ED2229BE-AF99-4463-956F-C4880E65932D}" destId="{337F7013-E2EF-4D92-B767-5940778857D9}" srcOrd="2" destOrd="0" presId="urn:microsoft.com/office/officeart/2005/8/layout/hierarchy4"/>
    <dgm:cxn modelId="{EABE8F7F-B0A4-491C-B114-8FDC4F9E13C7}" type="presParOf" srcId="{337F7013-E2EF-4D92-B767-5940778857D9}" destId="{07257ABD-D9A5-44A6-880F-9311FB2E3A9B}" srcOrd="0" destOrd="0" presId="urn:microsoft.com/office/officeart/2005/8/layout/hierarchy4"/>
    <dgm:cxn modelId="{881E1825-E8BB-4B9E-A46E-B4E3FDA51C94}" type="presParOf" srcId="{07257ABD-D9A5-44A6-880F-9311FB2E3A9B}" destId="{44BFDA51-5394-4E38-B9D1-4431D696E426}" srcOrd="0" destOrd="0" presId="urn:microsoft.com/office/officeart/2005/8/layout/hierarchy4"/>
    <dgm:cxn modelId="{3F589AA0-D691-427E-9248-58B43243EB98}" type="presParOf" srcId="{07257ABD-D9A5-44A6-880F-9311FB2E3A9B}" destId="{BF69C235-F9F7-438B-BE95-A71EF7F7937D}" srcOrd="1" destOrd="0" presId="urn:microsoft.com/office/officeart/2005/8/layout/hierarchy4"/>
    <dgm:cxn modelId="{2C50F785-0214-4971-9504-0F9DB8521DC0}" type="presParOf" srcId="{07257ABD-D9A5-44A6-880F-9311FB2E3A9B}" destId="{74703001-C678-482A-B297-8AC67CF45D47}" srcOrd="2" destOrd="0" presId="urn:microsoft.com/office/officeart/2005/8/layout/hierarchy4"/>
    <dgm:cxn modelId="{F37E836C-132A-41AC-B57C-C243272960DC}" type="presParOf" srcId="{74703001-C678-482A-B297-8AC67CF45D47}" destId="{0002E7D6-B506-4184-AD74-B326DC4C2162}" srcOrd="0" destOrd="0" presId="urn:microsoft.com/office/officeart/2005/8/layout/hierarchy4"/>
    <dgm:cxn modelId="{20CF5F0D-733B-4E3B-AAE6-AE0CEF250ED1}" type="presParOf" srcId="{0002E7D6-B506-4184-AD74-B326DC4C2162}" destId="{70424787-2240-42FE-8D0D-43128C2D0FBA}" srcOrd="0" destOrd="0" presId="urn:microsoft.com/office/officeart/2005/8/layout/hierarchy4"/>
    <dgm:cxn modelId="{A983CEED-F301-4B95-99CA-F0113893F084}" type="presParOf" srcId="{0002E7D6-B506-4184-AD74-B326DC4C2162}" destId="{3829D7DA-3BE1-467B-B368-AC5C0A089978}" srcOrd="1" destOrd="0" presId="urn:microsoft.com/office/officeart/2005/8/layout/hierarchy4"/>
    <dgm:cxn modelId="{98290D18-E9C8-4CF9-82A1-BF4314B1B0C2}" type="presParOf" srcId="{0002E7D6-B506-4184-AD74-B326DC4C2162}" destId="{D7EC5998-4B3B-4B22-B0EB-3B840695D43D}" srcOrd="2" destOrd="0" presId="urn:microsoft.com/office/officeart/2005/8/layout/hierarchy4"/>
    <dgm:cxn modelId="{25DA22FA-6032-4A5C-A01A-333F790A786A}" type="presParOf" srcId="{D7EC5998-4B3B-4B22-B0EB-3B840695D43D}" destId="{ABC8DD6C-9E0F-44C9-BF81-D8DA94F17A82}" srcOrd="0" destOrd="0" presId="urn:microsoft.com/office/officeart/2005/8/layout/hierarchy4"/>
    <dgm:cxn modelId="{60BB3AFE-A274-4721-B1F6-471B76404AC4}" type="presParOf" srcId="{ABC8DD6C-9E0F-44C9-BF81-D8DA94F17A82}" destId="{60382A91-511A-43EF-BE9F-5B173EC81F8E}" srcOrd="0" destOrd="0" presId="urn:microsoft.com/office/officeart/2005/8/layout/hierarchy4"/>
    <dgm:cxn modelId="{4F132B3A-C668-44F8-815E-FE1C822E93AF}" type="presParOf" srcId="{ABC8DD6C-9E0F-44C9-BF81-D8DA94F17A82}" destId="{26E9DD90-EB42-4E96-AD0B-F5F623D7303C}" srcOrd="1" destOrd="0" presId="urn:microsoft.com/office/officeart/2005/8/layout/hierarchy4"/>
    <dgm:cxn modelId="{B97E524F-038E-4EA9-89E4-1D3119C58FDC}" type="presParOf" srcId="{ABC8DD6C-9E0F-44C9-BF81-D8DA94F17A82}" destId="{964B7C84-1519-46E3-AB8F-6C1425A0F1ED}" srcOrd="2" destOrd="0" presId="urn:microsoft.com/office/officeart/2005/8/layout/hierarchy4"/>
    <dgm:cxn modelId="{52A76DE2-36E2-4989-9FC8-D54CFAB4DF42}" type="presParOf" srcId="{964B7C84-1519-46E3-AB8F-6C1425A0F1ED}" destId="{9998F7B6-297E-4825-9BA8-DD4EE270321B}" srcOrd="0" destOrd="0" presId="urn:microsoft.com/office/officeart/2005/8/layout/hierarchy4"/>
    <dgm:cxn modelId="{5E4CB5FC-A9E5-42BB-82EE-09E620170150}" type="presParOf" srcId="{9998F7B6-297E-4825-9BA8-DD4EE270321B}" destId="{77B1CA7D-15AE-4F36-ACF1-050E6F30FA30}" srcOrd="0" destOrd="0" presId="urn:microsoft.com/office/officeart/2005/8/layout/hierarchy4"/>
    <dgm:cxn modelId="{085FFC11-0A65-4369-A132-A76FC1FDDEDF}" type="presParOf" srcId="{9998F7B6-297E-4825-9BA8-DD4EE270321B}" destId="{B85CD5FB-F30D-4E03-9A0B-86A8E32644D5}" srcOrd="1" destOrd="0" presId="urn:microsoft.com/office/officeart/2005/8/layout/hierarchy4"/>
    <dgm:cxn modelId="{9A856578-07E7-41C1-A218-3992C88B7735}" type="presParOf" srcId="{9998F7B6-297E-4825-9BA8-DD4EE270321B}" destId="{4DF722E3-47EB-4A46-891F-7698AA52147C}" srcOrd="2" destOrd="0" presId="urn:microsoft.com/office/officeart/2005/8/layout/hierarchy4"/>
    <dgm:cxn modelId="{0CB54381-BF44-4F5C-B4E4-6D93EFEFFC0B}" type="presParOf" srcId="{4DF722E3-47EB-4A46-891F-7698AA52147C}" destId="{3AD469C8-D556-49BB-AA4B-6B573ADBC1DA}" srcOrd="0" destOrd="0" presId="urn:microsoft.com/office/officeart/2005/8/layout/hierarchy4"/>
    <dgm:cxn modelId="{E9694495-A2DE-4DC3-9556-167A5DC0F042}" type="presParOf" srcId="{3AD469C8-D556-49BB-AA4B-6B573ADBC1DA}" destId="{6581DD8A-370A-49A7-88B2-E11318185D65}" srcOrd="0" destOrd="0" presId="urn:microsoft.com/office/officeart/2005/8/layout/hierarchy4"/>
    <dgm:cxn modelId="{9FB09159-CE0A-4348-8A40-DE4B2CA37018}" type="presParOf" srcId="{3AD469C8-D556-49BB-AA4B-6B573ADBC1DA}" destId="{1415CCE4-BE03-4EBA-9BB6-C963358BC13E}" srcOrd="1" destOrd="0" presId="urn:microsoft.com/office/officeart/2005/8/layout/hierarchy4"/>
    <dgm:cxn modelId="{3F7DE8A0-B85C-4A1C-9AE4-E148A090621A}" type="presParOf" srcId="{3AD469C8-D556-49BB-AA4B-6B573ADBC1DA}" destId="{3D613FC9-60B3-4736-96EA-22296EAF967A}" srcOrd="2" destOrd="0" presId="urn:microsoft.com/office/officeart/2005/8/layout/hierarchy4"/>
    <dgm:cxn modelId="{30B2CE35-B4F8-4532-8864-21917ADEB757}" type="presParOf" srcId="{3D613FC9-60B3-4736-96EA-22296EAF967A}" destId="{05348DD2-A310-49FD-AC72-E08C84CECEF6}" srcOrd="0" destOrd="0" presId="urn:microsoft.com/office/officeart/2005/8/layout/hierarchy4"/>
    <dgm:cxn modelId="{B05818C2-681B-43B0-A607-F7B3FDA8BDAA}" type="presParOf" srcId="{05348DD2-A310-49FD-AC72-E08C84CECEF6}" destId="{5479BB3E-5B83-4B38-8254-EC6F812D2B77}" srcOrd="0" destOrd="0" presId="urn:microsoft.com/office/officeart/2005/8/layout/hierarchy4"/>
    <dgm:cxn modelId="{F75B9385-1507-4818-8D1B-317F9533564F}" type="presParOf" srcId="{05348DD2-A310-49FD-AC72-E08C84CECEF6}" destId="{1B8223C7-CC7B-4805-8F13-E9C896E73CCC}" srcOrd="1" destOrd="0" presId="urn:microsoft.com/office/officeart/2005/8/layout/hierarchy4"/>
    <dgm:cxn modelId="{C78D157E-D969-430D-AE40-96E7DACC0720}" type="presParOf" srcId="{05348DD2-A310-49FD-AC72-E08C84CECEF6}" destId="{F94D9234-47C4-4484-BE69-21586654198E}" srcOrd="2" destOrd="0" presId="urn:microsoft.com/office/officeart/2005/8/layout/hierarchy4"/>
    <dgm:cxn modelId="{6241D7FD-4B27-40C4-8F3A-F7AE121C9B31}" type="presParOf" srcId="{F94D9234-47C4-4484-BE69-21586654198E}" destId="{36D9962A-72A8-42F9-B41E-16F53F4DEFCD}" srcOrd="0" destOrd="0" presId="urn:microsoft.com/office/officeart/2005/8/layout/hierarchy4"/>
    <dgm:cxn modelId="{B7335569-AE3C-45FB-A533-3DEAD7F67238}" type="presParOf" srcId="{36D9962A-72A8-42F9-B41E-16F53F4DEFCD}" destId="{95858B1B-B8DA-4AD9-996F-780B5F7FF7A0}" srcOrd="0" destOrd="0" presId="urn:microsoft.com/office/officeart/2005/8/layout/hierarchy4"/>
    <dgm:cxn modelId="{520B636C-8FE6-4979-8FB6-B89E69EEA66E}" type="presParOf" srcId="{36D9962A-72A8-42F9-B41E-16F53F4DEFCD}" destId="{4DAD45EB-9520-4969-8B0A-46D4A87928C8}" srcOrd="1" destOrd="0" presId="urn:microsoft.com/office/officeart/2005/8/layout/hierarchy4"/>
    <dgm:cxn modelId="{2975C68A-CC07-4755-A494-5AAE0E07B1B6}" type="presParOf" srcId="{36D9962A-72A8-42F9-B41E-16F53F4DEFCD}" destId="{66BEE5E5-AD19-46B9-B561-31DB4A9F92C8}" srcOrd="2" destOrd="0" presId="urn:microsoft.com/office/officeart/2005/8/layout/hierarchy4"/>
    <dgm:cxn modelId="{164A0A62-050F-4738-AFC4-F8F241D20E5F}" type="presParOf" srcId="{66BEE5E5-AD19-46B9-B561-31DB4A9F92C8}" destId="{928E2150-09A0-466A-9B84-DBC4A10A7C4C}" srcOrd="0" destOrd="0" presId="urn:microsoft.com/office/officeart/2005/8/layout/hierarchy4"/>
    <dgm:cxn modelId="{876453CE-73C6-4492-8481-BD8E386AC328}" type="presParOf" srcId="{928E2150-09A0-466A-9B84-DBC4A10A7C4C}" destId="{FA338D41-D82A-4545-9334-A33BD9DD74BB}" srcOrd="0" destOrd="0" presId="urn:microsoft.com/office/officeart/2005/8/layout/hierarchy4"/>
    <dgm:cxn modelId="{83F14008-BC66-48A9-A30E-BB3C565DE322}" type="presParOf" srcId="{928E2150-09A0-466A-9B84-DBC4A10A7C4C}" destId="{2D95C9C4-F3C0-4BD2-AD51-A6C7F6C5E29B}" srcOrd="1" destOrd="0" presId="urn:microsoft.com/office/officeart/2005/8/layout/hierarchy4"/>
    <dgm:cxn modelId="{9CE8CE52-60EF-4DD0-A6A6-CBB230EB90E7}" type="presParOf" srcId="{928E2150-09A0-466A-9B84-DBC4A10A7C4C}" destId="{32311E66-DBD1-4E91-83FD-02A719F0C725}" srcOrd="2" destOrd="0" presId="urn:microsoft.com/office/officeart/2005/8/layout/hierarchy4"/>
    <dgm:cxn modelId="{239FB268-F683-426E-ACAD-4CB4C4504DDB}" type="presParOf" srcId="{32311E66-DBD1-4E91-83FD-02A719F0C725}" destId="{950D50F8-52E2-47F1-B3E4-8B7B7F73D7E9}" srcOrd="0" destOrd="0" presId="urn:microsoft.com/office/officeart/2005/8/layout/hierarchy4"/>
    <dgm:cxn modelId="{7213193F-3184-4400-8764-D97EAA4EAC18}" type="presParOf" srcId="{950D50F8-52E2-47F1-B3E4-8B7B7F73D7E9}" destId="{F3330412-FC0E-4718-B650-E8CF11E05ACF}" srcOrd="0" destOrd="0" presId="urn:microsoft.com/office/officeart/2005/8/layout/hierarchy4"/>
    <dgm:cxn modelId="{BACD5800-5065-4CA3-AA11-F750E9A4439B}" type="presParOf" srcId="{950D50F8-52E2-47F1-B3E4-8B7B7F73D7E9}" destId="{A3CDD02A-748F-41F7-AEF4-D63D90335654}" srcOrd="1" destOrd="0" presId="urn:microsoft.com/office/officeart/2005/8/layout/hierarchy4"/>
    <dgm:cxn modelId="{4E582475-EAC3-4F0E-811A-9626964A8817}" type="presParOf" srcId="{D7EC5998-4B3B-4B22-B0EB-3B840695D43D}" destId="{50D18AF4-5DCB-4EA9-8F71-FF841BE6A1DE}" srcOrd="1" destOrd="0" presId="urn:microsoft.com/office/officeart/2005/8/layout/hierarchy4"/>
    <dgm:cxn modelId="{2D063AA2-5F96-417C-8DC6-1F593B412A3F}" type="presParOf" srcId="{D7EC5998-4B3B-4B22-B0EB-3B840695D43D}" destId="{5FFA8776-38C8-4566-A80C-1D50B2910EE1}" srcOrd="2" destOrd="0" presId="urn:microsoft.com/office/officeart/2005/8/layout/hierarchy4"/>
    <dgm:cxn modelId="{E991A138-3E47-49F2-9F99-C7DE4DEAD87D}" type="presParOf" srcId="{5FFA8776-38C8-4566-A80C-1D50B2910EE1}" destId="{B943390C-AACE-4EAA-9C34-BACE391E77F7}" srcOrd="0" destOrd="0" presId="urn:microsoft.com/office/officeart/2005/8/layout/hierarchy4"/>
    <dgm:cxn modelId="{0FF46338-B84D-4B1E-92F0-F470798D90FC}" type="presParOf" srcId="{5FFA8776-38C8-4566-A80C-1D50B2910EE1}" destId="{FC154C13-D530-456E-9977-9F71AC07470A}" srcOrd="1" destOrd="0" presId="urn:microsoft.com/office/officeart/2005/8/layout/hierarchy4"/>
    <dgm:cxn modelId="{27DA0109-B23B-46B9-9E40-1499EE87DC5A}" type="presParOf" srcId="{5FFA8776-38C8-4566-A80C-1D50B2910EE1}" destId="{BF1759D5-50FF-4654-820D-0CD48A9B4CA1}" srcOrd="2" destOrd="0" presId="urn:microsoft.com/office/officeart/2005/8/layout/hierarchy4"/>
    <dgm:cxn modelId="{A520E98B-89D2-4A55-BFF5-C9D374A9048A}" type="presParOf" srcId="{BF1759D5-50FF-4654-820D-0CD48A9B4CA1}" destId="{E7E771C8-678F-459A-9626-0249B3BF898C}" srcOrd="0" destOrd="0" presId="urn:microsoft.com/office/officeart/2005/8/layout/hierarchy4"/>
    <dgm:cxn modelId="{3536D2F4-F9FF-495D-BFDC-6C894A15287C}" type="presParOf" srcId="{E7E771C8-678F-459A-9626-0249B3BF898C}" destId="{0A6744A0-466A-444C-A007-28682CF860CF}" srcOrd="0" destOrd="0" presId="urn:microsoft.com/office/officeart/2005/8/layout/hierarchy4"/>
    <dgm:cxn modelId="{00637D81-E379-4CCC-BEF8-5CABC83B8E46}" type="presParOf" srcId="{E7E771C8-678F-459A-9626-0249B3BF898C}" destId="{3165CF61-13EA-45EB-A7BB-71955841DDED}" srcOrd="1" destOrd="0" presId="urn:microsoft.com/office/officeart/2005/8/layout/hierarchy4"/>
    <dgm:cxn modelId="{233395F4-2913-4F16-B527-DF5EFD146139}" type="presParOf" srcId="{E7E771C8-678F-459A-9626-0249B3BF898C}" destId="{36AFBB11-5A52-4733-87CD-09296639D0C9}" srcOrd="2" destOrd="0" presId="urn:microsoft.com/office/officeart/2005/8/layout/hierarchy4"/>
    <dgm:cxn modelId="{7E4DC554-6787-4FF8-A7B2-7E81A7395F50}" type="presParOf" srcId="{36AFBB11-5A52-4733-87CD-09296639D0C9}" destId="{10E6B22B-C8CB-464B-A26F-0F2219580CC3}" srcOrd="0" destOrd="0" presId="urn:microsoft.com/office/officeart/2005/8/layout/hierarchy4"/>
    <dgm:cxn modelId="{7542F96F-C953-4280-A4C8-DDD3C8FD06FD}" type="presParOf" srcId="{10E6B22B-C8CB-464B-A26F-0F2219580CC3}" destId="{F2CAD025-34C7-44DA-A2CC-EEDB9DB8E3C0}" srcOrd="0" destOrd="0" presId="urn:microsoft.com/office/officeart/2005/8/layout/hierarchy4"/>
    <dgm:cxn modelId="{80DC4075-0714-4A49-BF83-ED46FAF73877}" type="presParOf" srcId="{10E6B22B-C8CB-464B-A26F-0F2219580CC3}" destId="{63F2AEF0-CDFB-4D3C-BB5B-8D560AC215DA}" srcOrd="1" destOrd="0" presId="urn:microsoft.com/office/officeart/2005/8/layout/hierarchy4"/>
    <dgm:cxn modelId="{E89C0E35-8F5F-47C2-AC9D-3F20E56D6061}" type="presParOf" srcId="{10E6B22B-C8CB-464B-A26F-0F2219580CC3}" destId="{3542FE5B-CB82-4447-BD15-3A7C08C9A11F}" srcOrd="2" destOrd="0" presId="urn:microsoft.com/office/officeart/2005/8/layout/hierarchy4"/>
    <dgm:cxn modelId="{94CA74DF-F851-40DE-AE80-CF21B889D61A}" type="presParOf" srcId="{3542FE5B-CB82-4447-BD15-3A7C08C9A11F}" destId="{D36D6D32-3E34-40C6-B80F-15E1A1DC8322}" srcOrd="0" destOrd="0" presId="urn:microsoft.com/office/officeart/2005/8/layout/hierarchy4"/>
    <dgm:cxn modelId="{296BC4C4-3E1D-4F1E-BD09-2F6E0ED482E3}" type="presParOf" srcId="{D36D6D32-3E34-40C6-B80F-15E1A1DC8322}" destId="{1C42F035-3250-41D4-8A09-6A8328EC0ED6}" srcOrd="0" destOrd="0" presId="urn:microsoft.com/office/officeart/2005/8/layout/hierarchy4"/>
    <dgm:cxn modelId="{186AAD1D-1798-439B-AD1B-04F689409EA9}" type="presParOf" srcId="{D36D6D32-3E34-40C6-B80F-15E1A1DC8322}" destId="{1A907852-1DC2-4079-91AA-BE5E1D74C670}" srcOrd="1" destOrd="0" presId="urn:microsoft.com/office/officeart/2005/8/layout/hierarchy4"/>
    <dgm:cxn modelId="{DC6697E5-4CFD-4499-BB9E-ED6F46FB5155}" type="presParOf" srcId="{BF1759D5-50FF-4654-820D-0CD48A9B4CA1}" destId="{4271D6F5-B54F-494D-A079-388A4FE41098}" srcOrd="1" destOrd="0" presId="urn:microsoft.com/office/officeart/2005/8/layout/hierarchy4"/>
    <dgm:cxn modelId="{3A0FE33E-5F49-481C-AF4A-5C01E4509D2A}" type="presParOf" srcId="{BF1759D5-50FF-4654-820D-0CD48A9B4CA1}" destId="{60B32028-81FD-40D3-A041-626AE4DFACE9}" srcOrd="2" destOrd="0" presId="urn:microsoft.com/office/officeart/2005/8/layout/hierarchy4"/>
    <dgm:cxn modelId="{57F65563-43B5-4E06-9496-B4964318E8F1}" type="presParOf" srcId="{60B32028-81FD-40D3-A041-626AE4DFACE9}" destId="{CDDD2618-C39D-48B4-89DC-363B904F1055}" srcOrd="0" destOrd="0" presId="urn:microsoft.com/office/officeart/2005/8/layout/hierarchy4"/>
    <dgm:cxn modelId="{4DE1104B-8126-491C-98C3-F47E1A83B936}" type="presParOf" srcId="{60B32028-81FD-40D3-A041-626AE4DFACE9}" destId="{4CA7DF1D-12D6-429B-88EA-7BED0A7F0938}" srcOrd="1" destOrd="0" presId="urn:microsoft.com/office/officeart/2005/8/layout/hierarchy4"/>
    <dgm:cxn modelId="{FBD4D811-FD2D-4914-950A-DBDB0752069C}" type="presParOf" srcId="{60B32028-81FD-40D3-A041-626AE4DFACE9}" destId="{E0FD07C0-133D-4D0A-BFEA-CFC91DEF511E}" srcOrd="2" destOrd="0" presId="urn:microsoft.com/office/officeart/2005/8/layout/hierarchy4"/>
    <dgm:cxn modelId="{74BCE754-14E8-4A73-B8D6-D0257F0B2A40}" type="presParOf" srcId="{E0FD07C0-133D-4D0A-BFEA-CFC91DEF511E}" destId="{C53B9CCC-319F-40B6-BEBA-93853F34BA1D}" srcOrd="0" destOrd="0" presId="urn:microsoft.com/office/officeart/2005/8/layout/hierarchy4"/>
    <dgm:cxn modelId="{B8DBD8A9-5732-4484-8D36-71B11BE9E330}" type="presParOf" srcId="{C53B9CCC-319F-40B6-BEBA-93853F34BA1D}" destId="{42FA6108-18E9-4433-AD5A-0AFFB54C8DE9}" srcOrd="0" destOrd="0" presId="urn:microsoft.com/office/officeart/2005/8/layout/hierarchy4"/>
    <dgm:cxn modelId="{0DFBF63C-9EF1-4853-B5CC-3253F454DA6E}" type="presParOf" srcId="{C53B9CCC-319F-40B6-BEBA-93853F34BA1D}" destId="{AEBF0674-EAAB-4AC5-81E6-384B0B445945}" srcOrd="1" destOrd="0" presId="urn:microsoft.com/office/officeart/2005/8/layout/hierarchy4"/>
    <dgm:cxn modelId="{DFFE4E91-3393-4EEF-B5C0-4B97C3EA5FC5}" type="presParOf" srcId="{C53B9CCC-319F-40B6-BEBA-93853F34BA1D}" destId="{6F51D9CD-23FE-4D38-B76C-93235148F2AB}" srcOrd="2" destOrd="0" presId="urn:microsoft.com/office/officeart/2005/8/layout/hierarchy4"/>
    <dgm:cxn modelId="{DB6821DA-5490-497F-8971-866B5A97FA90}" type="presParOf" srcId="{6F51D9CD-23FE-4D38-B76C-93235148F2AB}" destId="{C6C23F71-8F5A-4FE1-9F76-0AA061A0849E}" srcOrd="0" destOrd="0" presId="urn:microsoft.com/office/officeart/2005/8/layout/hierarchy4"/>
    <dgm:cxn modelId="{E547F870-F07F-4D71-B646-FDB091B5DEE9}" type="presParOf" srcId="{C6C23F71-8F5A-4FE1-9F76-0AA061A0849E}" destId="{50C59F9A-937B-49BA-A346-6301FCA8F12D}" srcOrd="0" destOrd="0" presId="urn:microsoft.com/office/officeart/2005/8/layout/hierarchy4"/>
    <dgm:cxn modelId="{4D7E01C5-D643-4DAF-A54C-BE6CE1AD7AD5}" type="presParOf" srcId="{C6C23F71-8F5A-4FE1-9F76-0AA061A0849E}" destId="{8DFD5E01-1410-43C6-AC52-A33D5E101B35}" srcOrd="1" destOrd="0" presId="urn:microsoft.com/office/officeart/2005/8/layout/hierarchy4"/>
    <dgm:cxn modelId="{FEBA6259-3EAD-4C2D-8FD1-67F7B3507300}" type="presParOf" srcId="{C6C23F71-8F5A-4FE1-9F76-0AA061A0849E}" destId="{6D1BB144-1B02-4D14-8EE9-955E79771B03}" srcOrd="2" destOrd="0" presId="urn:microsoft.com/office/officeart/2005/8/layout/hierarchy4"/>
    <dgm:cxn modelId="{28A22467-7043-4FC1-9F5E-D53E41FD067A}" type="presParOf" srcId="{6D1BB144-1B02-4D14-8EE9-955E79771B03}" destId="{1FE813AD-9F25-4638-A60C-961008C93618}" srcOrd="0" destOrd="0" presId="urn:microsoft.com/office/officeart/2005/8/layout/hierarchy4"/>
    <dgm:cxn modelId="{85A3543E-5D29-41AA-A9D7-FB4B3B6D4BFD}" type="presParOf" srcId="{1FE813AD-9F25-4638-A60C-961008C93618}" destId="{AD811F0A-D7E7-4789-9D94-75966995B8CC}" srcOrd="0" destOrd="0" presId="urn:microsoft.com/office/officeart/2005/8/layout/hierarchy4"/>
    <dgm:cxn modelId="{EDC268A8-EEFD-4C7C-AA07-295AF1F82FA7}" type="presParOf" srcId="{1FE813AD-9F25-4638-A60C-961008C93618}" destId="{B94A0F5F-25A2-4F56-91AA-B60B56845236}" srcOrd="1" destOrd="0" presId="urn:microsoft.com/office/officeart/2005/8/layout/hierarchy4"/>
    <dgm:cxn modelId="{C05407F6-DB20-4CCD-A595-F4E647C39C73}" type="presParOf" srcId="{1FE813AD-9F25-4638-A60C-961008C93618}" destId="{EF0D4186-0538-4645-BE1F-133B0E2B1E55}" srcOrd="2" destOrd="0" presId="urn:microsoft.com/office/officeart/2005/8/layout/hierarchy4"/>
    <dgm:cxn modelId="{7959E285-5C5A-4676-AE4E-75AEB717465D}" type="presParOf" srcId="{EF0D4186-0538-4645-BE1F-133B0E2B1E55}" destId="{0DC58A5B-5511-42AD-85B7-B05059211F6D}" srcOrd="0" destOrd="0" presId="urn:microsoft.com/office/officeart/2005/8/layout/hierarchy4"/>
    <dgm:cxn modelId="{DE6637C4-0B49-43F5-9269-C1BECA9D94A7}" type="presParOf" srcId="{0DC58A5B-5511-42AD-85B7-B05059211F6D}" destId="{A555231D-8EA0-4720-BEB1-BFA1E90B41DB}" srcOrd="0" destOrd="0" presId="urn:microsoft.com/office/officeart/2005/8/layout/hierarchy4"/>
    <dgm:cxn modelId="{55D693B9-D390-4C69-8E26-F33E5AAE8748}" type="presParOf" srcId="{0DC58A5B-5511-42AD-85B7-B05059211F6D}" destId="{E7A42450-1A7D-414C-95B2-E55F1C1FFABD}" srcOrd="1" destOrd="0" presId="urn:microsoft.com/office/officeart/2005/8/layout/hierarchy4"/>
    <dgm:cxn modelId="{F273BCBD-DA67-4C6E-811E-4BE0B0A6CF1F}" type="presParOf" srcId="{EF0D4186-0538-4645-BE1F-133B0E2B1E55}" destId="{84FF9A15-053B-44BB-9BCD-6652702FFE4A}" srcOrd="1" destOrd="0" presId="urn:microsoft.com/office/officeart/2005/8/layout/hierarchy4"/>
    <dgm:cxn modelId="{348047EA-C959-44CB-BD69-E7E27DD08804}" type="presParOf" srcId="{EF0D4186-0538-4645-BE1F-133B0E2B1E55}" destId="{3E7FED7E-DEEC-4202-B120-85D5E05280C6}" srcOrd="2" destOrd="0" presId="urn:microsoft.com/office/officeart/2005/8/layout/hierarchy4"/>
    <dgm:cxn modelId="{D4FB75BD-53EC-4A9F-89A7-3D8B10501444}" type="presParOf" srcId="{3E7FED7E-DEEC-4202-B120-85D5E05280C6}" destId="{30CC8A61-8907-45A5-95A1-91DEAC1A0F63}" srcOrd="0" destOrd="0" presId="urn:microsoft.com/office/officeart/2005/8/layout/hierarchy4"/>
    <dgm:cxn modelId="{7483BB77-2E82-46FE-8CF5-F2CCD7EB9F9F}" type="presParOf" srcId="{3E7FED7E-DEEC-4202-B120-85D5E05280C6}" destId="{5276B2EC-6648-42F4-A549-C1E7E22D4084}" srcOrd="1" destOrd="0" presId="urn:microsoft.com/office/officeart/2005/8/layout/hierarchy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3316"/>
          </a:xfrm>
          <a:prstGeom prst="rect">
            <a:avLst/>
          </a:prstGeom>
        </p:spPr>
        <p:txBody>
          <a:bodyPr vert="horz" lIns="90749" tIns="45375" rIns="90749" bIns="45375" rtlCol="0"/>
          <a:lstStyle>
            <a:lvl1pPr algn="l">
              <a:defRPr sz="1200"/>
            </a:lvl1pPr>
          </a:lstStyle>
          <a:p>
            <a:endParaRPr lang="en-US"/>
          </a:p>
        </p:txBody>
      </p:sp>
      <p:sp>
        <p:nvSpPr>
          <p:cNvPr id="3" name="Date Placeholder 2"/>
          <p:cNvSpPr>
            <a:spLocks noGrp="1"/>
          </p:cNvSpPr>
          <p:nvPr>
            <p:ph type="dt" sz="quarter" idx="1"/>
          </p:nvPr>
        </p:nvSpPr>
        <p:spPr>
          <a:xfrm>
            <a:off x="3815376" y="0"/>
            <a:ext cx="2918830" cy="493316"/>
          </a:xfrm>
          <a:prstGeom prst="rect">
            <a:avLst/>
          </a:prstGeom>
        </p:spPr>
        <p:txBody>
          <a:bodyPr vert="horz" lIns="90749" tIns="45375" rIns="90749" bIns="45375" rtlCol="0"/>
          <a:lstStyle>
            <a:lvl1pPr algn="r">
              <a:defRPr sz="1200"/>
            </a:lvl1pPr>
          </a:lstStyle>
          <a:p>
            <a:fld id="{8B2DBFF1-D766-4027-8FB0-C776C3FA2152}" type="datetimeFigureOut">
              <a:rPr lang="en-US" smtClean="0"/>
              <a:pPr/>
              <a:t>5/16/2019</a:t>
            </a:fld>
            <a:endParaRPr lang="en-US"/>
          </a:p>
        </p:txBody>
      </p:sp>
      <p:sp>
        <p:nvSpPr>
          <p:cNvPr id="4" name="Footer Placeholder 3"/>
          <p:cNvSpPr>
            <a:spLocks noGrp="1"/>
          </p:cNvSpPr>
          <p:nvPr>
            <p:ph type="ftr" sz="quarter" idx="2"/>
          </p:nvPr>
        </p:nvSpPr>
        <p:spPr>
          <a:xfrm>
            <a:off x="2" y="9371285"/>
            <a:ext cx="2918830" cy="493316"/>
          </a:xfrm>
          <a:prstGeom prst="rect">
            <a:avLst/>
          </a:prstGeom>
        </p:spPr>
        <p:txBody>
          <a:bodyPr vert="horz" lIns="90749" tIns="45375" rIns="90749" bIns="45375" rtlCol="0" anchor="b"/>
          <a:lstStyle>
            <a:lvl1pPr algn="l">
              <a:defRPr sz="1200"/>
            </a:lvl1pPr>
          </a:lstStyle>
          <a:p>
            <a:endParaRPr lang="en-US"/>
          </a:p>
        </p:txBody>
      </p:sp>
      <p:sp>
        <p:nvSpPr>
          <p:cNvPr id="5" name="Slide Number Placeholder 4"/>
          <p:cNvSpPr>
            <a:spLocks noGrp="1"/>
          </p:cNvSpPr>
          <p:nvPr>
            <p:ph type="sldNum" sz="quarter" idx="3"/>
          </p:nvPr>
        </p:nvSpPr>
        <p:spPr>
          <a:xfrm>
            <a:off x="3815376" y="9371285"/>
            <a:ext cx="2918830" cy="493316"/>
          </a:xfrm>
          <a:prstGeom prst="rect">
            <a:avLst/>
          </a:prstGeom>
        </p:spPr>
        <p:txBody>
          <a:bodyPr vert="horz" lIns="90749" tIns="45375" rIns="90749" bIns="45375" rtlCol="0" anchor="b"/>
          <a:lstStyle>
            <a:lvl1pPr algn="r">
              <a:defRPr sz="1200"/>
            </a:lvl1pPr>
          </a:lstStyle>
          <a:p>
            <a:fld id="{AF6F2ED2-763F-4FD6-BF3F-C06651090A4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3316"/>
          </a:xfrm>
          <a:prstGeom prst="rect">
            <a:avLst/>
          </a:prstGeom>
        </p:spPr>
        <p:txBody>
          <a:bodyPr vert="horz" lIns="90749" tIns="45375" rIns="90749" bIns="45375" rtlCol="0"/>
          <a:lstStyle>
            <a:lvl1pPr algn="l">
              <a:defRPr sz="1200"/>
            </a:lvl1pPr>
          </a:lstStyle>
          <a:p>
            <a:endParaRPr lang="en-US"/>
          </a:p>
        </p:txBody>
      </p:sp>
      <p:sp>
        <p:nvSpPr>
          <p:cNvPr id="3" name="Date Placeholder 2"/>
          <p:cNvSpPr>
            <a:spLocks noGrp="1"/>
          </p:cNvSpPr>
          <p:nvPr>
            <p:ph type="dt" idx="1"/>
          </p:nvPr>
        </p:nvSpPr>
        <p:spPr>
          <a:xfrm>
            <a:off x="3815376" y="0"/>
            <a:ext cx="2918830" cy="493316"/>
          </a:xfrm>
          <a:prstGeom prst="rect">
            <a:avLst/>
          </a:prstGeom>
        </p:spPr>
        <p:txBody>
          <a:bodyPr vert="horz" lIns="90749" tIns="45375" rIns="90749" bIns="45375" rtlCol="0"/>
          <a:lstStyle>
            <a:lvl1pPr algn="r">
              <a:defRPr sz="1200"/>
            </a:lvl1pPr>
          </a:lstStyle>
          <a:p>
            <a:fld id="{B52FB5EC-695D-4E06-B350-48EF44191264}" type="datetimeFigureOut">
              <a:rPr lang="en-US" smtClean="0"/>
              <a:pPr/>
              <a:t>5/16/2019</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0749" tIns="45375" rIns="90749" bIns="45375" rtlCol="0" anchor="ctr"/>
          <a:lstStyle/>
          <a:p>
            <a:endParaRPr lang="en-US"/>
          </a:p>
        </p:txBody>
      </p:sp>
      <p:sp>
        <p:nvSpPr>
          <p:cNvPr id="5" name="Notes Placeholder 4"/>
          <p:cNvSpPr>
            <a:spLocks noGrp="1"/>
          </p:cNvSpPr>
          <p:nvPr>
            <p:ph type="body" sz="quarter" idx="3"/>
          </p:nvPr>
        </p:nvSpPr>
        <p:spPr>
          <a:xfrm>
            <a:off x="673577" y="4686500"/>
            <a:ext cx="5388610" cy="4439841"/>
          </a:xfrm>
          <a:prstGeom prst="rect">
            <a:avLst/>
          </a:prstGeom>
        </p:spPr>
        <p:txBody>
          <a:bodyPr vert="horz" lIns="90749" tIns="45375" rIns="90749" bIns="453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371285"/>
            <a:ext cx="2918830" cy="493316"/>
          </a:xfrm>
          <a:prstGeom prst="rect">
            <a:avLst/>
          </a:prstGeom>
        </p:spPr>
        <p:txBody>
          <a:bodyPr vert="horz" lIns="90749" tIns="45375" rIns="90749" bIns="45375" rtlCol="0" anchor="b"/>
          <a:lstStyle>
            <a:lvl1pPr algn="l">
              <a:defRPr sz="1200"/>
            </a:lvl1pPr>
          </a:lstStyle>
          <a:p>
            <a:endParaRPr lang="en-US"/>
          </a:p>
        </p:txBody>
      </p:sp>
      <p:sp>
        <p:nvSpPr>
          <p:cNvPr id="7" name="Slide Number Placeholder 6"/>
          <p:cNvSpPr>
            <a:spLocks noGrp="1"/>
          </p:cNvSpPr>
          <p:nvPr>
            <p:ph type="sldNum" sz="quarter" idx="5"/>
          </p:nvPr>
        </p:nvSpPr>
        <p:spPr>
          <a:xfrm>
            <a:off x="3815376" y="9371285"/>
            <a:ext cx="2918830" cy="493316"/>
          </a:xfrm>
          <a:prstGeom prst="rect">
            <a:avLst/>
          </a:prstGeom>
        </p:spPr>
        <p:txBody>
          <a:bodyPr vert="horz" lIns="90749" tIns="45375" rIns="90749" bIns="45375" rtlCol="0" anchor="b"/>
          <a:lstStyle>
            <a:lvl1pPr algn="r">
              <a:defRPr sz="1200"/>
            </a:lvl1pPr>
          </a:lstStyle>
          <a:p>
            <a:fld id="{D8C16119-80C0-484E-9D15-AD55CD91CC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8C16119-80C0-484E-9D15-AD55CD91CCE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
            </a:r>
            <a:endParaRPr lang="en-US" dirty="0"/>
          </a:p>
        </p:txBody>
      </p:sp>
      <p:sp>
        <p:nvSpPr>
          <p:cNvPr id="4" name="Slide Number Placeholder 3"/>
          <p:cNvSpPr>
            <a:spLocks noGrp="1"/>
          </p:cNvSpPr>
          <p:nvPr>
            <p:ph type="sldNum" sz="quarter" idx="10"/>
          </p:nvPr>
        </p:nvSpPr>
        <p:spPr/>
        <p:txBody>
          <a:bodyPr/>
          <a:lstStyle/>
          <a:p>
            <a:fld id="{D8C16119-80C0-484E-9D15-AD55CD91CCE1}"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3A0C8-7B69-45FC-ABAC-C4679282931D}" type="slidenum">
              <a:rPr lang="en-US" smtClean="0"/>
              <a:pPr fontAlgn="base">
                <a:spcBef>
                  <a:spcPct val="0"/>
                </a:spcBef>
                <a:spcAft>
                  <a:spcPct val="0"/>
                </a:spcAft>
                <a:defRPr/>
              </a:pPr>
              <a:t>30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69DEA2E-CE07-4C1E-B92C-D33B8FB12B7B}" type="datetime1">
              <a:rPr lang="en-US" smtClean="0"/>
              <a:pPr/>
              <a:t>5/16/2019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B51C7C2-A5D3-40CE-8460-ABE42A1CBE90}" type="datetime1">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3D5451-5E83-446B-8192-49DC7D304A7D}" type="datetime1">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DB866C-0CD3-4996-AEFB-BFB2ACC6B0A9}" type="datetime1">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124E52-E058-4379-B8F7-724E70537993}" type="datetime1">
              <a:rPr lang="en-US" smtClean="0"/>
              <a:pPr/>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015C96-D40D-4AAF-8192-928B762D7849}" type="datetime1">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180AF8-0A46-413E-8470-64EBDACAE749}" type="datetime1">
              <a:rPr lang="en-US" smtClean="0"/>
              <a:pPr/>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4FAA42-1428-4E46-BACB-6EFBB546D686}" type="datetime1">
              <a:rPr lang="en-US" smtClean="0"/>
              <a:pPr/>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F64B5-E1F1-45E7-8A2F-1BB6E7DF9976}" type="datetime1">
              <a:rPr lang="en-US" smtClean="0"/>
              <a:pPr/>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4E076D-9372-4CF9-9E23-96E439E3B4FC}" type="datetime1">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A7A4EE3-72F1-47BC-93AB-7F462273493B}" type="datetime1">
              <a:rPr lang="en-US" smtClean="0"/>
              <a:pPr/>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C67841A-BDAA-4B1C-B658-2F3594C9D7D6}" type="datetime1">
              <a:rPr lang="en-US" smtClean="0"/>
              <a:pPr/>
              <a:t>5/16/2019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3.jpe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7.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1" descr="2 (1)"/>
          <p:cNvPicPr>
            <a:picLocks noChangeAspect="1" noChangeArrowheads="1"/>
          </p:cNvPicPr>
          <p:nvPr/>
        </p:nvPicPr>
        <p:blipFill>
          <a:blip r:embed="rId3"/>
          <a:srcRect/>
          <a:stretch>
            <a:fillRect/>
          </a:stretch>
        </p:blipFill>
        <p:spPr bwMode="auto">
          <a:xfrm>
            <a:off x="0" y="838200"/>
            <a:ext cx="9144000" cy="6019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
        <p:nvSpPr>
          <p:cNvPr id="3075" name="Text Box 4"/>
          <p:cNvSpPr txBox="1">
            <a:spLocks noChangeArrowheads="1"/>
          </p:cNvSpPr>
          <p:nvPr/>
        </p:nvSpPr>
        <p:spPr bwMode="auto">
          <a:xfrm>
            <a:off x="1219200" y="67270"/>
            <a:ext cx="6858000" cy="923330"/>
          </a:xfrm>
          <a:prstGeom prst="rect">
            <a:avLst/>
          </a:prstGeom>
          <a:noFill/>
          <a:ln w="9525" algn="ctr">
            <a:noFill/>
            <a:miter lim="800000"/>
            <a:headEnd/>
            <a:tailEnd/>
          </a:ln>
        </p:spPr>
        <p:txBody>
          <a:bodyPr wrap="square">
            <a:spAutoFit/>
          </a:bodyPr>
          <a:lstStyle/>
          <a:p>
            <a:pPr algn="ctr"/>
            <a:r>
              <a:rPr lang="en-US" sz="5400" b="1" dirty="0" smtClean="0">
                <a:solidFill>
                  <a:srgbClr val="C00000"/>
                </a:solidFill>
                <a:latin typeface="Agency FB" pitchFamily="34" charset="0"/>
              </a:rPr>
              <a:t>Government </a:t>
            </a:r>
            <a:r>
              <a:rPr lang="en-US" sz="5400" b="1" dirty="0">
                <a:solidFill>
                  <a:srgbClr val="C00000"/>
                </a:solidFill>
                <a:latin typeface="Agency FB" pitchFamily="34" charset="0"/>
              </a:rPr>
              <a:t>of Tamil </a:t>
            </a:r>
            <a:r>
              <a:rPr lang="en-US" sz="5400" b="1" dirty="0" smtClean="0">
                <a:solidFill>
                  <a:srgbClr val="C00000"/>
                </a:solidFill>
                <a:latin typeface="Agency FB" pitchFamily="34" charset="0"/>
              </a:rPr>
              <a:t>Nadu</a:t>
            </a:r>
          </a:p>
        </p:txBody>
      </p:sp>
      <p:sp>
        <p:nvSpPr>
          <p:cNvPr id="12" name="Oval 11"/>
          <p:cNvSpPr/>
          <p:nvPr/>
        </p:nvSpPr>
        <p:spPr>
          <a:xfrm>
            <a:off x="76200" y="76200"/>
            <a:ext cx="10668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Cloud Callout 10"/>
          <p:cNvSpPr/>
          <p:nvPr/>
        </p:nvSpPr>
        <p:spPr>
          <a:xfrm rot="439599">
            <a:off x="3231345" y="3009202"/>
            <a:ext cx="3096957" cy="1878634"/>
          </a:xfrm>
          <a:prstGeom prst="cloudCallout">
            <a:avLst>
              <a:gd name="adj1" fmla="val 22570"/>
              <a:gd name="adj2" fmla="val 44962"/>
            </a:avLst>
          </a:prstGeom>
          <a:solidFill>
            <a:srgbClr val="FFFF00"/>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4"/>
          <p:cNvSpPr txBox="1">
            <a:spLocks noChangeArrowheads="1"/>
          </p:cNvSpPr>
          <p:nvPr/>
        </p:nvSpPr>
        <p:spPr bwMode="auto">
          <a:xfrm>
            <a:off x="3429000" y="3276600"/>
            <a:ext cx="2743200" cy="1323439"/>
          </a:xfrm>
          <a:prstGeom prst="rect">
            <a:avLst/>
          </a:prstGeom>
          <a:noFill/>
          <a:ln w="9525" algn="ctr">
            <a:noFill/>
            <a:miter lim="800000"/>
            <a:headEnd/>
            <a:tailEnd/>
          </a:ln>
        </p:spPr>
        <p:txBody>
          <a:bodyPr wrap="square">
            <a:spAutoFit/>
          </a:bodyPr>
          <a:lstStyle/>
          <a:p>
            <a:pPr algn="ctr"/>
            <a:r>
              <a:rPr lang="en-US" sz="2400" b="1" dirty="0" smtClean="0">
                <a:solidFill>
                  <a:srgbClr val="002060"/>
                </a:solidFill>
                <a:latin typeface="Algerian" pitchFamily="82" charset="0"/>
              </a:rPr>
              <a:t>Mid </a:t>
            </a:r>
            <a:r>
              <a:rPr lang="en-US" sz="2400" b="1" dirty="0">
                <a:solidFill>
                  <a:srgbClr val="002060"/>
                </a:solidFill>
                <a:latin typeface="Algerian" pitchFamily="82" charset="0"/>
              </a:rPr>
              <a:t>Day Meal </a:t>
            </a:r>
            <a:r>
              <a:rPr lang="en-US" sz="2400" b="1" dirty="0" smtClean="0">
                <a:solidFill>
                  <a:srgbClr val="002060"/>
                </a:solidFill>
                <a:latin typeface="Algerian" pitchFamily="82" charset="0"/>
              </a:rPr>
              <a:t> </a:t>
            </a:r>
          </a:p>
          <a:p>
            <a:pPr algn="ctr"/>
            <a:r>
              <a:rPr lang="en-US" sz="2400" b="1" dirty="0" smtClean="0">
                <a:solidFill>
                  <a:srgbClr val="002060"/>
                </a:solidFill>
                <a:latin typeface="Algerian" pitchFamily="82" charset="0"/>
              </a:rPr>
              <a:t>Scheme</a:t>
            </a:r>
            <a:endParaRPr lang="en-US" sz="2400" b="1" dirty="0">
              <a:solidFill>
                <a:srgbClr val="002060"/>
              </a:solidFill>
              <a:latin typeface="Algerian" pitchFamily="82" charset="0"/>
            </a:endParaRPr>
          </a:p>
          <a:p>
            <a:pPr algn="ctr"/>
            <a:r>
              <a:rPr lang="en-US" sz="1600" b="1" u="sng" dirty="0">
                <a:solidFill>
                  <a:srgbClr val="002060"/>
                </a:solidFill>
                <a:latin typeface="Algerian" pitchFamily="82" charset="0"/>
              </a:rPr>
              <a:t>PAB </a:t>
            </a:r>
            <a:r>
              <a:rPr lang="en-US" sz="1600" b="1" u="sng" dirty="0" smtClean="0">
                <a:solidFill>
                  <a:srgbClr val="002060"/>
                </a:solidFill>
                <a:latin typeface="Algerian" pitchFamily="82" charset="0"/>
              </a:rPr>
              <a:t>Meeting  </a:t>
            </a:r>
          </a:p>
          <a:p>
            <a:pPr algn="ctr"/>
            <a:r>
              <a:rPr lang="en-US" sz="1600" b="1" dirty="0" smtClean="0">
                <a:solidFill>
                  <a:srgbClr val="002060"/>
                </a:solidFill>
                <a:latin typeface="Algerian" pitchFamily="82" charset="0"/>
              </a:rPr>
              <a:t>16.05.2019</a:t>
            </a:r>
            <a:endParaRPr lang="en-US" sz="1600" b="1" dirty="0">
              <a:solidFill>
                <a:srgbClr val="002060"/>
              </a:solidFill>
              <a:latin typeface="Algerian" pitchFamily="82" charset="0"/>
            </a:endParaRPr>
          </a:p>
        </p:txBody>
      </p:sp>
      <p:pic>
        <p:nvPicPr>
          <p:cNvPr id="3074" name="Picture 4" descr="Seal_of_Tamil_Nadu"/>
          <p:cNvPicPr>
            <a:picLocks noGrp="1" noChangeAspect="1" noChangeArrowheads="1"/>
          </p:cNvPicPr>
          <p:nvPr>
            <p:ph type="title" idx="4294967295"/>
          </p:nvPr>
        </p:nvPicPr>
        <p:blipFill>
          <a:blip r:embed="rId4" cstate="print">
            <a:clrChange>
              <a:clrFrom>
                <a:srgbClr val="FFFFFF"/>
              </a:clrFrom>
              <a:clrTo>
                <a:srgbClr val="FFFFFF">
                  <a:alpha val="0"/>
                </a:srgbClr>
              </a:clrTo>
            </a:clrChange>
          </a:blip>
          <a:srcRect/>
          <a:stretch>
            <a:fillRect/>
          </a:stretch>
        </p:blipFill>
        <p:spPr>
          <a:xfrm>
            <a:off x="152400" y="152400"/>
            <a:ext cx="927100" cy="1036637"/>
          </a:xfrm>
          <a:noFill/>
        </p:spPr>
      </p:pic>
      <p:sp>
        <p:nvSpPr>
          <p:cNvPr id="13" name="Rectangle 12"/>
          <p:cNvSpPr/>
          <p:nvPr/>
        </p:nvSpPr>
        <p:spPr>
          <a:xfrm>
            <a:off x="8153400" y="76200"/>
            <a:ext cx="8382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5" descr="C:\Documents and Settings\user\Desktop\LOGO\MDM_LOGO_JPEG.JPG"/>
          <p:cNvPicPr>
            <a:picLocks noChangeAspect="1" noChangeArrowheads="1"/>
          </p:cNvPicPr>
          <p:nvPr/>
        </p:nvPicPr>
        <p:blipFill>
          <a:blip r:embed="rId5" cstate="print">
            <a:clrChange>
              <a:clrFrom>
                <a:srgbClr val="FFFEF8"/>
              </a:clrFrom>
              <a:clrTo>
                <a:srgbClr val="FFFEF8">
                  <a:alpha val="0"/>
                </a:srgbClr>
              </a:clrTo>
            </a:clrChange>
          </a:blip>
          <a:srcRect l="27779" t="13121" r="27777" b="10283"/>
          <a:stretch>
            <a:fillRect/>
          </a:stretch>
        </p:blipFill>
        <p:spPr bwMode="auto">
          <a:xfrm>
            <a:off x="8229600" y="152400"/>
            <a:ext cx="6858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6172200" cy="609600"/>
          </a:xfrm>
          <a:solidFill>
            <a:srgbClr val="000099"/>
          </a:solidFill>
        </p:spPr>
        <p:txBody>
          <a:bodyPr anchor="ctr">
            <a:noAutofit/>
          </a:bodyPr>
          <a:lstStyle/>
          <a:p>
            <a:pPr algn="ctr"/>
            <a:r>
              <a:rPr lang="en-US" sz="2000" b="1" dirty="0" smtClean="0">
                <a:solidFill>
                  <a:schemeClr val="bg1"/>
                </a:solidFill>
              </a:rPr>
              <a:t>Health Camp for Noon Meal Employees &amp; School children </a:t>
            </a:r>
            <a:br>
              <a:rPr lang="en-US" sz="2000" b="1" dirty="0" smtClean="0">
                <a:solidFill>
                  <a:schemeClr val="bg1"/>
                </a:solidFill>
              </a:rPr>
            </a:br>
            <a:r>
              <a:rPr lang="en-US" sz="2000" b="1" dirty="0" smtClean="0">
                <a:solidFill>
                  <a:schemeClr val="bg1"/>
                </a:solidFill>
              </a:rPr>
              <a:t>District Initiatives</a:t>
            </a:r>
            <a:endParaRPr lang="en-US" sz="3000" b="1" dirty="0">
              <a:solidFill>
                <a:schemeClr val="bg1"/>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201730" name="Picture 2" descr="C:\Users\ACER PC\Desktop\Health camp\IMG-20180424-WA0020.jpg"/>
          <p:cNvPicPr>
            <a:picLocks noChangeAspect="1" noChangeArrowheads="1"/>
          </p:cNvPicPr>
          <p:nvPr/>
        </p:nvPicPr>
        <p:blipFill>
          <a:blip r:embed="rId2"/>
          <a:srcRect/>
          <a:stretch>
            <a:fillRect/>
          </a:stretch>
        </p:blipFill>
        <p:spPr bwMode="auto">
          <a:xfrm>
            <a:off x="914400" y="1219199"/>
            <a:ext cx="3581400" cy="2667001"/>
          </a:xfrm>
          <a:prstGeom prst="rect">
            <a:avLst/>
          </a:prstGeom>
          <a:noFill/>
          <a:ln>
            <a:solidFill>
              <a:srgbClr val="7030A0"/>
            </a:solidFill>
          </a:ln>
        </p:spPr>
      </p:pic>
      <p:pic>
        <p:nvPicPr>
          <p:cNvPr id="201731" name="Picture 3" descr="C:\Users\ACER PC\Desktop\Health camp\IMG-20180425-WA0070.jpg"/>
          <p:cNvPicPr>
            <a:picLocks noChangeAspect="1" noChangeArrowheads="1"/>
          </p:cNvPicPr>
          <p:nvPr/>
        </p:nvPicPr>
        <p:blipFill>
          <a:blip r:embed="rId3"/>
          <a:srcRect/>
          <a:stretch>
            <a:fillRect/>
          </a:stretch>
        </p:blipFill>
        <p:spPr bwMode="auto">
          <a:xfrm>
            <a:off x="4495800" y="1219200"/>
            <a:ext cx="3810000" cy="2667000"/>
          </a:xfrm>
          <a:prstGeom prst="rect">
            <a:avLst/>
          </a:prstGeom>
          <a:noFill/>
          <a:ln>
            <a:solidFill>
              <a:srgbClr val="7030A0"/>
            </a:solidFill>
          </a:ln>
        </p:spPr>
      </p:pic>
      <p:pic>
        <p:nvPicPr>
          <p:cNvPr id="7" name="Picture 6" descr="Image result for health checkup conducted doctors team in chennai districts government schools photos"/>
          <p:cNvPicPr/>
          <p:nvPr/>
        </p:nvPicPr>
        <p:blipFill>
          <a:blip r:embed="rId4"/>
          <a:srcRect/>
          <a:stretch>
            <a:fillRect/>
          </a:stretch>
        </p:blipFill>
        <p:spPr bwMode="auto">
          <a:xfrm>
            <a:off x="914400" y="3886200"/>
            <a:ext cx="3581400" cy="2438400"/>
          </a:xfrm>
          <a:prstGeom prst="rect">
            <a:avLst/>
          </a:prstGeom>
          <a:noFill/>
          <a:ln w="9525">
            <a:solidFill>
              <a:srgbClr val="7030A0"/>
            </a:solidFill>
            <a:miter lim="800000"/>
            <a:headEnd/>
            <a:tailEnd/>
          </a:ln>
        </p:spPr>
      </p:pic>
      <p:pic>
        <p:nvPicPr>
          <p:cNvPr id="8" name="Picture 7" descr="Image result for health checkup conducted doctors team in chennai districts government schools photos"/>
          <p:cNvPicPr/>
          <p:nvPr/>
        </p:nvPicPr>
        <p:blipFill>
          <a:blip r:embed="rId5"/>
          <a:srcRect/>
          <a:stretch>
            <a:fillRect/>
          </a:stretch>
        </p:blipFill>
        <p:spPr bwMode="auto">
          <a:xfrm>
            <a:off x="4495800" y="3886200"/>
            <a:ext cx="3810000" cy="2438400"/>
          </a:xfrm>
          <a:prstGeom prst="rect">
            <a:avLst/>
          </a:prstGeom>
          <a:noFill/>
          <a:ln w="9525">
            <a:solidFill>
              <a:srgbClr val="7030A0"/>
            </a:solidFill>
            <a:miter lim="800000"/>
            <a:headEnd/>
            <a:tailEnd/>
          </a:ln>
        </p:spPr>
      </p:pic>
      <p:pic>
        <p:nvPicPr>
          <p:cNvPr id="11" name="Picture 5" descr="C:\Documents and Settings\user\Desktop\LOGO\MDM_LOGO_JPEG.JPG"/>
          <p:cNvPicPr>
            <a:picLocks noChangeAspect="1" noChangeArrowheads="1"/>
          </p:cNvPicPr>
          <p:nvPr/>
        </p:nvPicPr>
        <p:blipFill>
          <a:blip r:embed="rId6"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
        <p:nvSpPr>
          <p:cNvPr id="12" name="Rounded Rectangle 11"/>
          <p:cNvSpPr/>
          <p:nvPr/>
        </p:nvSpPr>
        <p:spPr>
          <a:xfrm>
            <a:off x="2286000" y="3733800"/>
            <a:ext cx="44196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err="1" smtClean="0">
                <a:solidFill>
                  <a:schemeClr val="bg1"/>
                </a:solidFill>
                <a:latin typeface="Arial" pitchFamily="34" charset="0"/>
                <a:cs typeface="Arial" pitchFamily="34" charset="0"/>
              </a:rPr>
              <a:t>Rashtriya</a:t>
            </a:r>
            <a:r>
              <a:rPr lang="en-US" sz="1600" b="1" u="sng" dirty="0" smtClean="0">
                <a:solidFill>
                  <a:schemeClr val="bg1"/>
                </a:solidFill>
                <a:latin typeface="Arial" pitchFamily="34" charset="0"/>
                <a:cs typeface="Arial" pitchFamily="34" charset="0"/>
              </a:rPr>
              <a:t> Bal </a:t>
            </a:r>
            <a:r>
              <a:rPr lang="en-US" sz="1600" b="1" u="sng" dirty="0" err="1" smtClean="0">
                <a:solidFill>
                  <a:schemeClr val="bg1"/>
                </a:solidFill>
                <a:latin typeface="Arial" pitchFamily="34" charset="0"/>
                <a:cs typeface="Arial" pitchFamily="34" charset="0"/>
              </a:rPr>
              <a:t>Swasthya</a:t>
            </a:r>
            <a:r>
              <a:rPr lang="en-US" sz="1600" b="1" u="sng" dirty="0" smtClean="0">
                <a:solidFill>
                  <a:schemeClr val="bg1"/>
                </a:solidFill>
                <a:latin typeface="Arial" pitchFamily="34" charset="0"/>
                <a:cs typeface="Arial" pitchFamily="34" charset="0"/>
              </a:rPr>
              <a:t> </a:t>
            </a:r>
            <a:r>
              <a:rPr lang="en-US" sz="1600" b="1" u="sng" dirty="0" err="1" smtClean="0">
                <a:solidFill>
                  <a:schemeClr val="bg1"/>
                </a:solidFill>
                <a:latin typeface="Arial" pitchFamily="34" charset="0"/>
                <a:cs typeface="Arial" pitchFamily="34" charset="0"/>
              </a:rPr>
              <a:t>Karyakram</a:t>
            </a:r>
            <a:r>
              <a:rPr lang="en-US" sz="1600" b="1" u="sng" dirty="0" smtClean="0">
                <a:solidFill>
                  <a:schemeClr val="bg1"/>
                </a:solidFill>
                <a:latin typeface="Arial" pitchFamily="34" charset="0"/>
                <a:cs typeface="Arial" pitchFamily="34" charset="0"/>
              </a:rPr>
              <a:t> (RBSK)</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057400" y="1752600"/>
            <a:ext cx="5181600" cy="3429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
        <p:nvSpPr>
          <p:cNvPr id="241666" name="AutoShape 2"/>
          <p:cNvSpPr>
            <a:spLocks noChangeArrowheads="1"/>
          </p:cNvSpPr>
          <p:nvPr/>
        </p:nvSpPr>
        <p:spPr bwMode="auto">
          <a:xfrm>
            <a:off x="4419600" y="2619375"/>
            <a:ext cx="304800" cy="428625"/>
          </a:xfrm>
          <a:prstGeom prst="downArrow">
            <a:avLst>
              <a:gd name="adj1" fmla="val 50000"/>
              <a:gd name="adj2" fmla="val 70313"/>
            </a:avLst>
          </a:prstGeom>
          <a:solidFill>
            <a:schemeClr val="accent3">
              <a:lumMod val="75000"/>
            </a:schemeClr>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41667" name="Rectangle 3"/>
          <p:cNvSpPr>
            <a:spLocks noChangeArrowheads="1"/>
          </p:cNvSpPr>
          <p:nvPr/>
        </p:nvSpPr>
        <p:spPr bwMode="auto">
          <a:xfrm>
            <a:off x="2895600" y="1976735"/>
            <a:ext cx="3429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Food Corporation of India</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41668" name="Rectangle 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1669" name="Rectangle 5"/>
          <p:cNvSpPr>
            <a:spLocks noChangeArrowheads="1"/>
          </p:cNvSpPr>
          <p:nvPr/>
        </p:nvSpPr>
        <p:spPr bwMode="auto">
          <a:xfrm>
            <a:off x="3352800" y="4491335"/>
            <a:ext cx="2819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FF"/>
                </a:solidFill>
                <a:effectLst/>
                <a:latin typeface="Calibri" pitchFamily="34" charset="0"/>
                <a:ea typeface="Calibri" pitchFamily="34" charset="0"/>
                <a:cs typeface="Times New Roman" pitchFamily="18" charset="0"/>
              </a:rPr>
              <a:t>Noon Meal </a:t>
            </a:r>
            <a:r>
              <a:rPr kumimoji="0" lang="en-US" sz="2400" b="1" i="0"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rPr>
              <a:t>Centres</a:t>
            </a:r>
            <a:endParaRPr kumimoji="0" lang="en-US" sz="2400" b="1" i="0" u="none" strike="noStrike" cap="none" normalizeH="0" baseline="0" dirty="0" smtClean="0">
              <a:ln>
                <a:noFill/>
              </a:ln>
              <a:solidFill>
                <a:srgbClr val="0000FF"/>
              </a:solidFill>
              <a:effectLst/>
              <a:latin typeface="Arial" pitchFamily="34" charset="0"/>
              <a:cs typeface="Arial" pitchFamily="34" charset="0"/>
            </a:endParaRPr>
          </a:p>
        </p:txBody>
      </p:sp>
      <p:sp>
        <p:nvSpPr>
          <p:cNvPr id="11" name="Rectangle 10"/>
          <p:cNvSpPr/>
          <p:nvPr/>
        </p:nvSpPr>
        <p:spPr>
          <a:xfrm>
            <a:off x="2209800" y="3195935"/>
            <a:ext cx="4953000" cy="461665"/>
          </a:xfrm>
          <a:prstGeom prst="rect">
            <a:avLst/>
          </a:prstGeom>
        </p:spPr>
        <p:txBody>
          <a:bodyPr wrap="square">
            <a:spAutoFit/>
          </a:bodyPr>
          <a:lstStyle/>
          <a:p>
            <a:pPr lvl="0" fontAlgn="base">
              <a:spcBef>
                <a:spcPct val="0"/>
              </a:spcBef>
              <a:spcAft>
                <a:spcPct val="0"/>
              </a:spcAft>
            </a:pPr>
            <a:r>
              <a:rPr lang="en-US" sz="2400" b="1" dirty="0" smtClean="0">
                <a:solidFill>
                  <a:srgbClr val="0000FF"/>
                </a:solidFill>
                <a:latin typeface="Calibri" pitchFamily="34" charset="0"/>
                <a:ea typeface="Calibri" pitchFamily="34" charset="0"/>
                <a:cs typeface="Times New Roman" pitchFamily="18" charset="0"/>
              </a:rPr>
              <a:t>Tamil Nadu Civil Supplies Corporation</a:t>
            </a:r>
            <a:endParaRPr lang="en-US" sz="2400" b="1" dirty="0" smtClean="0">
              <a:solidFill>
                <a:srgbClr val="0000FF"/>
              </a:solidFill>
              <a:latin typeface="Arial" pitchFamily="34" charset="0"/>
              <a:cs typeface="Arial" pitchFamily="34" charset="0"/>
            </a:endParaRPr>
          </a:p>
        </p:txBody>
      </p:sp>
      <p:sp>
        <p:nvSpPr>
          <p:cNvPr id="12" name="AutoShape 2"/>
          <p:cNvSpPr>
            <a:spLocks noChangeArrowheads="1"/>
          </p:cNvSpPr>
          <p:nvPr/>
        </p:nvSpPr>
        <p:spPr bwMode="auto">
          <a:xfrm>
            <a:off x="4419600" y="3914775"/>
            <a:ext cx="304800" cy="428625"/>
          </a:xfrm>
          <a:prstGeom prst="downArrow">
            <a:avLst>
              <a:gd name="adj1" fmla="val 50000"/>
              <a:gd name="adj2" fmla="val 70313"/>
            </a:avLst>
          </a:prstGeom>
          <a:solidFill>
            <a:schemeClr val="accent3">
              <a:lumMod val="75000"/>
            </a:schemeClr>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2743200" y="914400"/>
            <a:ext cx="4038600" cy="461665"/>
          </a:xfrm>
          <a:prstGeom prst="rect">
            <a:avLst/>
          </a:prstGeom>
          <a:noFill/>
        </p:spPr>
        <p:txBody>
          <a:bodyPr wrap="square" rtlCol="0">
            <a:spAutoFit/>
          </a:bodyPr>
          <a:lstStyle/>
          <a:p>
            <a:pPr algn="ctr"/>
            <a:r>
              <a:rPr lang="en-US" sz="2400" b="1" u="sng" dirty="0" smtClean="0">
                <a:solidFill>
                  <a:srgbClr val="C00000"/>
                </a:solidFill>
                <a:latin typeface="Arial" pitchFamily="34" charset="0"/>
                <a:cs typeface="Arial" pitchFamily="34" charset="0"/>
              </a:rPr>
              <a:t>Food Grain Management</a:t>
            </a:r>
            <a:endParaRPr lang="en-US" sz="2400" b="1" u="sng" dirty="0">
              <a:solidFill>
                <a:srgbClr val="C00000"/>
              </a:solidFill>
              <a:latin typeface="Arial" pitchFamily="34" charset="0"/>
              <a:cs typeface="Arial" pitchFamily="34" charset="0"/>
            </a:endParaRPr>
          </a:p>
        </p:txBody>
      </p:sp>
      <p:sp>
        <p:nvSpPr>
          <p:cNvPr id="10" name="TextBox 9"/>
          <p:cNvSpPr txBox="1"/>
          <p:nvPr/>
        </p:nvSpPr>
        <p:spPr>
          <a:xfrm>
            <a:off x="838200" y="5638800"/>
            <a:ext cx="7162800" cy="369332"/>
          </a:xfrm>
          <a:prstGeom prst="rect">
            <a:avLst/>
          </a:prstGeom>
          <a:noFill/>
        </p:spPr>
        <p:txBody>
          <a:bodyPr wrap="square" rtlCol="0">
            <a:spAutoFit/>
          </a:bodyPr>
          <a:lstStyle/>
          <a:p>
            <a:r>
              <a:rPr lang="en-US" dirty="0" smtClean="0"/>
              <a:t>* </a:t>
            </a:r>
            <a:r>
              <a:rPr lang="en-US" sz="1400" b="1" i="1" dirty="0" smtClean="0">
                <a:solidFill>
                  <a:srgbClr val="002060"/>
                </a:solidFill>
              </a:rPr>
              <a:t>Maintaining 45 days buffer stock  at NMC level  to provide meal without any delay</a:t>
            </a:r>
            <a:endParaRPr lang="en-US" sz="2000" b="1" i="1" dirty="0">
              <a:solidFill>
                <a:srgbClr val="002060"/>
              </a:solidFill>
            </a:endParaRPr>
          </a:p>
        </p:txBody>
      </p:sp>
      <p:pic>
        <p:nvPicPr>
          <p:cNvPr id="16"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09600"/>
            <a:ext cx="7010400" cy="609600"/>
          </a:xfrm>
        </p:spPr>
        <p:txBody>
          <a:bodyPr>
            <a:normAutofit fontScale="92500"/>
          </a:bodyPr>
          <a:lstStyle/>
          <a:p>
            <a:pPr>
              <a:lnSpc>
                <a:spcPct val="120000"/>
              </a:lnSpc>
              <a:buNone/>
            </a:pPr>
            <a:r>
              <a:rPr lang="en-US" sz="2800" dirty="0" smtClean="0">
                <a:solidFill>
                  <a:srgbClr val="FF0000"/>
                </a:solidFill>
                <a:latin typeface="Arial" pitchFamily="34" charset="0"/>
                <a:cs typeface="Arial" pitchFamily="34" charset="0"/>
              </a:rPr>
              <a:t>             </a:t>
            </a:r>
            <a:r>
              <a:rPr lang="en-US" sz="2800" b="1" u="sng" dirty="0" smtClean="0">
                <a:solidFill>
                  <a:srgbClr val="C00000"/>
                </a:solidFill>
                <a:latin typeface="Arial" pitchFamily="34" charset="0"/>
                <a:cs typeface="Arial" pitchFamily="34" charset="0"/>
              </a:rPr>
              <a:t>Benefits to Noon Meal Employees</a:t>
            </a:r>
            <a:endParaRPr lang="en-US" sz="2000" b="1" u="sng" dirty="0" smtClean="0">
              <a:solidFill>
                <a:srgbClr val="C00000"/>
              </a:solidFill>
              <a:latin typeface="Arial" pitchFamily="34" charset="0"/>
              <a:cs typeface="Arial" pitchFamily="34" charset="0"/>
            </a:endParaRPr>
          </a:p>
          <a:p>
            <a:pPr>
              <a:lnSpc>
                <a:spcPct val="200000"/>
              </a:lnSpc>
              <a:buNone/>
            </a:pPr>
            <a:endParaRPr lang="en-US" sz="2000" dirty="0" smtClean="0">
              <a:solidFill>
                <a:srgbClr val="FF0000"/>
              </a:solidFill>
              <a:latin typeface="Arial" pitchFamily="34" charset="0"/>
              <a:cs typeface="Arial" pitchFamily="34" charset="0"/>
            </a:endParaRPr>
          </a:p>
          <a:p>
            <a:pPr>
              <a:lnSpc>
                <a:spcPct val="200000"/>
              </a:lnSpc>
              <a:buNone/>
            </a:pPr>
            <a:endParaRPr lang="en-US" sz="2000" dirty="0" smtClean="0">
              <a:solidFill>
                <a:srgbClr val="FF0000"/>
              </a:solidFill>
              <a:latin typeface="Arial" pitchFamily="34" charset="0"/>
              <a:cs typeface="Arial" pitchFamily="34" charset="0"/>
            </a:endParaRPr>
          </a:p>
          <a:p>
            <a:pPr>
              <a:lnSpc>
                <a:spcPct val="200000"/>
              </a:lnSpc>
              <a:buNone/>
            </a:pPr>
            <a:endParaRPr lang="en-US" sz="2000" dirty="0" smtClean="0">
              <a:solidFill>
                <a:srgbClr val="0000FF"/>
              </a:solidFill>
              <a:latin typeface="Arial" pitchFamily="34" charset="0"/>
              <a:cs typeface="Arial" pitchFamily="34" charset="0"/>
            </a:endParaRPr>
          </a:p>
          <a:p>
            <a:pPr algn="just">
              <a:lnSpc>
                <a:spcPct val="200000"/>
              </a:lnSpc>
              <a:buNone/>
            </a:pPr>
            <a:endParaRPr lang="en-US" sz="2000" dirty="0" smtClean="0">
              <a:solidFill>
                <a:srgbClr val="0000FF"/>
              </a:solidFill>
              <a:latin typeface="Arial" pitchFamily="34" charset="0"/>
              <a:cs typeface="Arial" pitchFamily="34" charset="0"/>
            </a:endParaRPr>
          </a:p>
        </p:txBody>
      </p:sp>
      <p:graphicFrame>
        <p:nvGraphicFramePr>
          <p:cNvPr id="5" name="Table 4"/>
          <p:cNvGraphicFramePr>
            <a:graphicFrameLocks noGrp="1"/>
          </p:cNvGraphicFramePr>
          <p:nvPr/>
        </p:nvGraphicFramePr>
        <p:xfrm>
          <a:off x="990600" y="1236852"/>
          <a:ext cx="7315200" cy="5074920"/>
        </p:xfrm>
        <a:graphic>
          <a:graphicData uri="http://schemas.openxmlformats.org/drawingml/2006/table">
            <a:tbl>
              <a:tblPr firstRow="1" bandRow="1">
                <a:tableStyleId>{5C22544A-7EE6-4342-B048-85BDC9FD1C3A}</a:tableStyleId>
              </a:tblPr>
              <a:tblGrid>
                <a:gridCol w="397565"/>
                <a:gridCol w="3101009"/>
                <a:gridCol w="477078"/>
                <a:gridCol w="3339548"/>
              </a:tblGrid>
              <a:tr h="584200">
                <a:tc>
                  <a:txBody>
                    <a:bodyPr/>
                    <a:lstStyle/>
                    <a:p>
                      <a:pPr algn="ctr">
                        <a:lnSpc>
                          <a:spcPct val="150000"/>
                        </a:lnSpc>
                      </a:pPr>
                      <a:r>
                        <a:rPr lang="en-US" sz="1800" b="1" dirty="0" smtClean="0">
                          <a:solidFill>
                            <a:srgbClr val="002060"/>
                          </a:solidFill>
                          <a:latin typeface="Constantia (Body)"/>
                        </a:rPr>
                        <a:t>1</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0" dirty="0" smtClean="0">
                          <a:solidFill>
                            <a:srgbClr val="0000FF"/>
                          </a:solidFill>
                          <a:latin typeface="Arial" pitchFamily="34" charset="0"/>
                          <a:cs typeface="Arial" pitchFamily="34" charset="0"/>
                        </a:rPr>
                        <a:t>Special time scale of pay </a:t>
                      </a:r>
                      <a:r>
                        <a:rPr lang="en-US" sz="1200" b="0" dirty="0" smtClean="0">
                          <a:solidFill>
                            <a:srgbClr val="0000FF"/>
                          </a:solidFill>
                          <a:latin typeface="Arial" pitchFamily="34" charset="0"/>
                          <a:cs typeface="Arial" pitchFamily="34" charset="0"/>
                        </a:rPr>
                        <a:t>Organizer – Rs.7700 – Rs.24200</a:t>
                      </a:r>
                    </a:p>
                    <a:p>
                      <a:pPr algn="ctr">
                        <a:lnSpc>
                          <a:spcPct val="150000"/>
                        </a:lnSpc>
                      </a:pPr>
                      <a:r>
                        <a:rPr lang="en-US" sz="1200" b="0" dirty="0" smtClean="0">
                          <a:solidFill>
                            <a:srgbClr val="0000FF"/>
                          </a:solidFill>
                          <a:latin typeface="Arial" pitchFamily="34" charset="0"/>
                          <a:cs typeface="Arial" pitchFamily="34" charset="0"/>
                        </a:rPr>
                        <a:t>Cook – Rs.4100 – Rs.12500</a:t>
                      </a:r>
                      <a:endParaRPr lang="en-US" sz="1200" b="0" baseline="0" dirty="0" smtClean="0">
                        <a:solidFill>
                          <a:srgbClr val="0000FF"/>
                        </a:solidFill>
                        <a:latin typeface="Arial" pitchFamily="34" charset="0"/>
                        <a:cs typeface="Arial" pitchFamily="34" charset="0"/>
                      </a:endParaRPr>
                    </a:p>
                    <a:p>
                      <a:pPr algn="ctr">
                        <a:lnSpc>
                          <a:spcPct val="150000"/>
                        </a:lnSpc>
                      </a:pPr>
                      <a:r>
                        <a:rPr lang="en-US" sz="1200" b="0" baseline="0" dirty="0" smtClean="0">
                          <a:solidFill>
                            <a:srgbClr val="0000FF"/>
                          </a:solidFill>
                          <a:latin typeface="Arial" pitchFamily="34" charset="0"/>
                          <a:cs typeface="Arial" pitchFamily="34" charset="0"/>
                        </a:rPr>
                        <a:t>Cook Asst </a:t>
                      </a:r>
                      <a:r>
                        <a:rPr kumimoji="0" lang="en-US" sz="1200" b="0" kern="1200" baseline="0" dirty="0" smtClean="0">
                          <a:solidFill>
                            <a:srgbClr val="0000FF"/>
                          </a:solidFill>
                          <a:latin typeface="Arial" pitchFamily="34" charset="0"/>
                          <a:ea typeface="+mn-ea"/>
                          <a:cs typeface="Arial" pitchFamily="34" charset="0"/>
                        </a:rPr>
                        <a:t>– Rs.3000 – Rs.9000</a:t>
                      </a:r>
                      <a:endParaRPr kumimoji="0" lang="en-US" sz="1200" b="0" kern="1200" baseline="0" dirty="0">
                        <a:solidFill>
                          <a:srgbClr val="0000FF"/>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1" dirty="0" smtClean="0">
                          <a:solidFill>
                            <a:srgbClr val="002060"/>
                          </a:solidFill>
                          <a:latin typeface="Constantia (Body)"/>
                        </a:rPr>
                        <a:t>7</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rgbClr val="0000FF"/>
                          </a:solidFill>
                          <a:latin typeface="Arial" pitchFamily="34" charset="0"/>
                          <a:ea typeface="+mn-ea"/>
                          <a:cs typeface="Arial" pitchFamily="34" charset="0"/>
                        </a:rPr>
                        <a:t>New Health Insurance Scheme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lnSpc>
                          <a:spcPct val="150000"/>
                        </a:lnSpc>
                      </a:pPr>
                      <a:r>
                        <a:rPr lang="en-US" sz="1800" b="1" dirty="0" smtClean="0">
                          <a:solidFill>
                            <a:srgbClr val="002060"/>
                          </a:solidFill>
                          <a:latin typeface="Constantia (Body)"/>
                        </a:rPr>
                        <a:t>2</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0" dirty="0" smtClean="0">
                          <a:solidFill>
                            <a:srgbClr val="0000FF"/>
                          </a:solidFill>
                          <a:latin typeface="Arial" pitchFamily="34" charset="0"/>
                          <a:cs typeface="Arial" pitchFamily="34" charset="0"/>
                        </a:rPr>
                        <a:t>Special monthly pension</a:t>
                      </a:r>
                    </a:p>
                    <a:p>
                      <a:pPr algn="ctr">
                        <a:lnSpc>
                          <a:spcPct val="150000"/>
                        </a:lnSpc>
                      </a:pPr>
                      <a:r>
                        <a:rPr lang="en-US" sz="1200" b="0" dirty="0" smtClean="0">
                          <a:solidFill>
                            <a:srgbClr val="0000FF"/>
                          </a:solidFill>
                          <a:latin typeface="Arial" pitchFamily="34" charset="0"/>
                          <a:cs typeface="Arial" pitchFamily="34" charset="0"/>
                        </a:rPr>
                        <a:t>(Rs.2000/- per Month)</a:t>
                      </a:r>
                      <a:endParaRPr lang="en-US" sz="1200"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1" dirty="0" smtClean="0">
                          <a:solidFill>
                            <a:srgbClr val="002060"/>
                          </a:solidFill>
                          <a:latin typeface="Constantia (Body)"/>
                        </a:rPr>
                        <a:t>8</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dirty="0" smtClean="0">
                          <a:solidFill>
                            <a:srgbClr val="0000FF"/>
                          </a:solidFill>
                          <a:latin typeface="Arial" pitchFamily="34" charset="0"/>
                          <a:cs typeface="Arial" pitchFamily="34" charset="0"/>
                        </a:rPr>
                        <a:t>Maternity leave</a:t>
                      </a:r>
                      <a:endParaRPr lang="en-US"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lnSpc>
                          <a:spcPct val="150000"/>
                        </a:lnSpc>
                      </a:pPr>
                      <a:r>
                        <a:rPr lang="en-US" sz="1800" b="1" dirty="0" smtClean="0">
                          <a:solidFill>
                            <a:srgbClr val="002060"/>
                          </a:solidFill>
                          <a:latin typeface="Constantia (Body)"/>
                        </a:rPr>
                        <a:t>3</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0" dirty="0" err="1" smtClean="0">
                          <a:solidFill>
                            <a:srgbClr val="0000FF"/>
                          </a:solidFill>
                          <a:latin typeface="Arial" pitchFamily="34" charset="0"/>
                          <a:cs typeface="Arial" pitchFamily="34" charset="0"/>
                        </a:rPr>
                        <a:t>Lumpsum</a:t>
                      </a:r>
                      <a:r>
                        <a:rPr lang="en-US" sz="1800" b="0" dirty="0" smtClean="0">
                          <a:solidFill>
                            <a:srgbClr val="0000FF"/>
                          </a:solidFill>
                          <a:latin typeface="Arial" pitchFamily="34" charset="0"/>
                          <a:cs typeface="Arial" pitchFamily="34" charset="0"/>
                        </a:rPr>
                        <a:t> amount </a:t>
                      </a:r>
                    </a:p>
                    <a:p>
                      <a:pPr algn="ctr">
                        <a:lnSpc>
                          <a:spcPct val="150000"/>
                        </a:lnSpc>
                      </a:pPr>
                      <a:r>
                        <a:rPr lang="en-US" sz="1200" b="0" dirty="0" smtClean="0">
                          <a:solidFill>
                            <a:srgbClr val="0000FF"/>
                          </a:solidFill>
                          <a:latin typeface="Arial" pitchFamily="34" charset="0"/>
                          <a:cs typeface="Arial" pitchFamily="34" charset="0"/>
                        </a:rPr>
                        <a:t>(Rs.1Lakh for Organizer &amp; Rs.50,000/- for Cook &amp; CCH on superannuation)</a:t>
                      </a:r>
                      <a:endParaRPr lang="en-US" sz="1200"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1" dirty="0" smtClean="0">
                          <a:solidFill>
                            <a:srgbClr val="002060"/>
                          </a:solidFill>
                          <a:latin typeface="Constantia (Body)"/>
                        </a:rPr>
                        <a:t>9</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solidFill>
                            <a:srgbClr val="0000FF"/>
                          </a:solidFill>
                          <a:latin typeface="Arial" pitchFamily="34" charset="0"/>
                          <a:cs typeface="Arial" pitchFamily="34" charset="0"/>
                        </a:rPr>
                        <a:t>Family benefit fund </a:t>
                      </a:r>
                      <a:endParaRPr lang="en-US"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lnSpc>
                          <a:spcPct val="150000"/>
                        </a:lnSpc>
                      </a:pPr>
                      <a:r>
                        <a:rPr lang="en-US" sz="1800" b="1" dirty="0" smtClean="0">
                          <a:solidFill>
                            <a:srgbClr val="002060"/>
                          </a:solidFill>
                          <a:latin typeface="Constantia (Body)"/>
                        </a:rPr>
                        <a:t>4</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0" dirty="0" smtClean="0">
                          <a:solidFill>
                            <a:srgbClr val="0000FF"/>
                          </a:solidFill>
                          <a:latin typeface="Arial" pitchFamily="34" charset="0"/>
                          <a:cs typeface="Arial" pitchFamily="34" charset="0"/>
                        </a:rPr>
                        <a:t>Special provident fund</a:t>
                      </a:r>
                      <a:endParaRPr lang="en-US"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1" dirty="0" smtClean="0">
                          <a:solidFill>
                            <a:srgbClr val="002060"/>
                          </a:solidFill>
                          <a:latin typeface="Constantia (Body)"/>
                        </a:rPr>
                        <a:t>10</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dirty="0" smtClean="0">
                          <a:solidFill>
                            <a:srgbClr val="0000FF"/>
                          </a:solidFill>
                          <a:latin typeface="Arial" pitchFamily="34" charset="0"/>
                          <a:cs typeface="Arial" pitchFamily="34" charset="0"/>
                        </a:rPr>
                        <a:t>Compassionate ground</a:t>
                      </a:r>
                    </a:p>
                    <a:p>
                      <a:pPr algn="ctr">
                        <a:lnSpc>
                          <a:spcPct val="150000"/>
                        </a:lnSpc>
                      </a:pPr>
                      <a:r>
                        <a:rPr lang="en-US" sz="1800" dirty="0" smtClean="0">
                          <a:solidFill>
                            <a:srgbClr val="0000FF"/>
                          </a:solidFill>
                          <a:latin typeface="Arial" pitchFamily="34" charset="0"/>
                          <a:cs typeface="Arial" pitchFamily="34" charset="0"/>
                        </a:rPr>
                        <a:t>Appointment</a:t>
                      </a:r>
                      <a:endParaRPr lang="en-US"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lnSpc>
                          <a:spcPct val="150000"/>
                        </a:lnSpc>
                      </a:pPr>
                      <a:r>
                        <a:rPr lang="en-US" sz="1800" b="1" dirty="0" smtClean="0">
                          <a:solidFill>
                            <a:srgbClr val="002060"/>
                          </a:solidFill>
                          <a:latin typeface="Constantia (Body)"/>
                        </a:rPr>
                        <a:t>5</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0" dirty="0" smtClean="0">
                          <a:solidFill>
                            <a:srgbClr val="0000FF"/>
                          </a:solidFill>
                          <a:latin typeface="Arial" pitchFamily="34" charset="0"/>
                          <a:cs typeface="Arial" pitchFamily="34" charset="0"/>
                        </a:rPr>
                        <a:t>General provident fund</a:t>
                      </a:r>
                      <a:endParaRPr lang="en-US"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1800" b="1" dirty="0" smtClean="0">
                          <a:solidFill>
                            <a:srgbClr val="002060"/>
                          </a:solidFill>
                          <a:latin typeface="Constantia (Body)"/>
                        </a:rPr>
                        <a:t>11</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b="0" dirty="0" err="1" smtClean="0">
                          <a:solidFill>
                            <a:srgbClr val="0000FF"/>
                          </a:solidFill>
                          <a:latin typeface="Arial" pitchFamily="34" charset="0"/>
                          <a:cs typeface="Arial" pitchFamily="34" charset="0"/>
                        </a:rPr>
                        <a:t>Pongal</a:t>
                      </a:r>
                      <a:r>
                        <a:rPr lang="en-US" sz="1800" b="0" dirty="0" smtClean="0">
                          <a:solidFill>
                            <a:srgbClr val="0000FF"/>
                          </a:solidFill>
                          <a:latin typeface="Arial" pitchFamily="34" charset="0"/>
                          <a:cs typeface="Arial" pitchFamily="34" charset="0"/>
                        </a:rPr>
                        <a:t> bonus</a:t>
                      </a:r>
                      <a:endParaRPr lang="en-US" b="0" dirty="0" smtClean="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6720">
                <a:tc>
                  <a:txBody>
                    <a:bodyPr/>
                    <a:lstStyle/>
                    <a:p>
                      <a:pPr algn="ctr">
                        <a:lnSpc>
                          <a:spcPct val="150000"/>
                        </a:lnSpc>
                      </a:pPr>
                      <a:r>
                        <a:rPr lang="en-US" sz="1800" b="1" dirty="0" smtClean="0">
                          <a:solidFill>
                            <a:srgbClr val="002060"/>
                          </a:solidFill>
                          <a:latin typeface="Constantia (Body)"/>
                        </a:rPr>
                        <a:t>6</a:t>
                      </a:r>
                      <a:endParaRPr lang="en-US" sz="1800" b="1" dirty="0">
                        <a:solidFill>
                          <a:srgbClr val="00206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800" b="0" dirty="0" smtClean="0">
                          <a:solidFill>
                            <a:srgbClr val="0000FF"/>
                          </a:solidFill>
                          <a:latin typeface="Arial" pitchFamily="34" charset="0"/>
                          <a:cs typeface="Arial" pitchFamily="34" charset="0"/>
                        </a:rPr>
                        <a:t>Festival advance</a:t>
                      </a:r>
                      <a:endParaRPr lang="en-US" b="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1800" b="1" dirty="0">
                        <a:solidFill>
                          <a:srgbClr val="C00000"/>
                        </a:solidFill>
                        <a:latin typeface="Constantia (Body)"/>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6"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
        <p:nvSpPr>
          <p:cNvPr id="7" name="Slide Number Placeholder 5"/>
          <p:cNvSpPr>
            <a:spLocks noGrp="1"/>
          </p:cNvSpPr>
          <p:nvPr>
            <p:ph type="sldNum" sz="quarter" idx="12"/>
          </p:nvPr>
        </p:nvSpPr>
        <p:spPr>
          <a:xfrm>
            <a:off x="7924800" y="6356350"/>
            <a:ext cx="762000" cy="365125"/>
          </a:xfrm>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31838"/>
            <a:ext cx="6629400" cy="715962"/>
          </a:xfrm>
        </p:spPr>
        <p:txBody>
          <a:bodyPr>
            <a:normAutofit/>
          </a:bodyPr>
          <a:lstStyle/>
          <a:p>
            <a:pPr algn="ctr">
              <a:defRPr/>
            </a:pPr>
            <a:r>
              <a:rPr lang="en-US" sz="2000" b="1" u="sng" dirty="0" smtClean="0">
                <a:solidFill>
                  <a:srgbClr val="7030A0"/>
                </a:solidFill>
                <a:latin typeface="Arial" pitchFamily="34" charset="0"/>
                <a:cs typeface="Arial" pitchFamily="34" charset="0"/>
              </a:rPr>
              <a:t>Teachers / Noon Meal Employees assisting children in encouraging hand wash using soap</a:t>
            </a:r>
            <a:endParaRPr lang="en-US" sz="2000" u="sng" dirty="0">
              <a:solidFill>
                <a:srgbClr val="7030A0"/>
              </a:solidFill>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dirty="0"/>
          </a:p>
        </p:txBody>
      </p:sp>
      <p:sp>
        <p:nvSpPr>
          <p:cNvPr id="166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C:\Users\JAIKUMAR\Desktop\PA\SELECTION\IMG-20180919-WA0032.jpg"/>
          <p:cNvPicPr>
            <a:picLocks noChangeAspect="1" noChangeArrowheads="1"/>
          </p:cNvPicPr>
          <p:nvPr/>
        </p:nvPicPr>
        <p:blipFill>
          <a:blip r:embed="rId2" cstate="print"/>
          <a:srcRect/>
          <a:stretch>
            <a:fillRect/>
          </a:stretch>
        </p:blipFill>
        <p:spPr bwMode="auto">
          <a:xfrm>
            <a:off x="381000" y="1828800"/>
            <a:ext cx="2438400" cy="1828800"/>
          </a:xfrm>
          <a:prstGeom prst="rect">
            <a:avLst/>
          </a:prstGeom>
          <a:noFill/>
        </p:spPr>
      </p:pic>
      <p:pic>
        <p:nvPicPr>
          <p:cNvPr id="166916" name="Picture 4" descr="C:\Users\JAIKUMAR\Desktop\PA\SELECTION\IMG-20180920-WA0089.jpg"/>
          <p:cNvPicPr>
            <a:picLocks noChangeAspect="1" noChangeArrowheads="1"/>
          </p:cNvPicPr>
          <p:nvPr/>
        </p:nvPicPr>
        <p:blipFill>
          <a:blip r:embed="rId3" cstate="print"/>
          <a:srcRect/>
          <a:stretch>
            <a:fillRect/>
          </a:stretch>
        </p:blipFill>
        <p:spPr bwMode="auto">
          <a:xfrm>
            <a:off x="2895600" y="1828800"/>
            <a:ext cx="2438400" cy="1828800"/>
          </a:xfrm>
          <a:prstGeom prst="rect">
            <a:avLst/>
          </a:prstGeom>
          <a:noFill/>
        </p:spPr>
      </p:pic>
      <p:pic>
        <p:nvPicPr>
          <p:cNvPr id="166917" name="Picture 5" descr="C:\Users\JAIKUMAR\Desktop\PA\SELECTION\IMG-20180922-WA0034.jpg"/>
          <p:cNvPicPr>
            <a:picLocks noChangeAspect="1" noChangeArrowheads="1"/>
          </p:cNvPicPr>
          <p:nvPr/>
        </p:nvPicPr>
        <p:blipFill>
          <a:blip r:embed="rId4" cstate="print"/>
          <a:srcRect/>
          <a:stretch>
            <a:fillRect/>
          </a:stretch>
        </p:blipFill>
        <p:spPr bwMode="auto">
          <a:xfrm>
            <a:off x="381000" y="3733800"/>
            <a:ext cx="2438400" cy="1828800"/>
          </a:xfrm>
          <a:prstGeom prst="rect">
            <a:avLst/>
          </a:prstGeom>
          <a:noFill/>
        </p:spPr>
      </p:pic>
      <p:pic>
        <p:nvPicPr>
          <p:cNvPr id="166918" name="Picture 6" descr="C:\Users\JAIKUMAR\Desktop\PA\SELECTION\IMG-20180922-WA0105.jpg"/>
          <p:cNvPicPr>
            <a:picLocks noChangeAspect="1" noChangeArrowheads="1"/>
          </p:cNvPicPr>
          <p:nvPr/>
        </p:nvPicPr>
        <p:blipFill>
          <a:blip r:embed="rId5" cstate="print"/>
          <a:srcRect/>
          <a:stretch>
            <a:fillRect/>
          </a:stretch>
        </p:blipFill>
        <p:spPr bwMode="auto">
          <a:xfrm>
            <a:off x="2895600" y="3733800"/>
            <a:ext cx="2438400" cy="1828800"/>
          </a:xfrm>
          <a:prstGeom prst="rect">
            <a:avLst/>
          </a:prstGeom>
          <a:noFill/>
        </p:spPr>
      </p:pic>
      <p:pic>
        <p:nvPicPr>
          <p:cNvPr id="166919" name="Picture 7" descr="C:\Users\JAIKUMAR\Desktop\PA\DSW\3 HandWash .jpg"/>
          <p:cNvPicPr>
            <a:picLocks noChangeAspect="1" noChangeArrowheads="1"/>
          </p:cNvPicPr>
          <p:nvPr/>
        </p:nvPicPr>
        <p:blipFill>
          <a:blip r:embed="rId6" cstate="print"/>
          <a:srcRect/>
          <a:stretch>
            <a:fillRect/>
          </a:stretch>
        </p:blipFill>
        <p:spPr bwMode="auto">
          <a:xfrm>
            <a:off x="5410200" y="1857374"/>
            <a:ext cx="3200400" cy="1800226"/>
          </a:xfrm>
          <a:prstGeom prst="rect">
            <a:avLst/>
          </a:prstGeom>
          <a:noFill/>
        </p:spPr>
      </p:pic>
      <p:pic>
        <p:nvPicPr>
          <p:cNvPr id="166920" name="Picture 8" descr="C:\Users\JAIKUMAR\Desktop\PA\DSW\5 HandWash .jpg"/>
          <p:cNvPicPr>
            <a:picLocks noChangeAspect="1" noChangeArrowheads="1"/>
          </p:cNvPicPr>
          <p:nvPr/>
        </p:nvPicPr>
        <p:blipFill>
          <a:blip r:embed="rId7" cstate="print"/>
          <a:srcRect/>
          <a:stretch>
            <a:fillRect/>
          </a:stretch>
        </p:blipFill>
        <p:spPr bwMode="auto">
          <a:xfrm>
            <a:off x="5410200" y="3762374"/>
            <a:ext cx="3200400" cy="1800226"/>
          </a:xfrm>
          <a:prstGeom prst="rect">
            <a:avLst/>
          </a:prstGeom>
          <a:noFill/>
        </p:spPr>
      </p:pic>
      <p:pic>
        <p:nvPicPr>
          <p:cNvPr id="12" name="Picture 5" descr="C:\Documents and Settings\user\Desktop\LOGO\MDM_LOGO_JPEG.JPG"/>
          <p:cNvPicPr>
            <a:picLocks noChangeAspect="1" noChangeArrowheads="1"/>
          </p:cNvPicPr>
          <p:nvPr/>
        </p:nvPicPr>
        <p:blipFill>
          <a:blip r:embed="rId8"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4572000" cy="457200"/>
          </a:xfrm>
        </p:spPr>
        <p:txBody>
          <a:bodyPr>
            <a:normAutofit fontScale="90000"/>
          </a:bodyPr>
          <a:lstStyle/>
          <a:p>
            <a:pPr algn="ctr"/>
            <a:r>
              <a:rPr lang="en-US" sz="2800" b="1" u="sng" dirty="0" smtClean="0">
                <a:solidFill>
                  <a:srgbClr val="7030A0"/>
                </a:solidFill>
              </a:rPr>
              <a:t>Training to Noon Meal Employees</a:t>
            </a:r>
            <a:endParaRPr lang="en-US" sz="2800" dirty="0">
              <a:solidFill>
                <a:srgbClr val="7030A0"/>
              </a:solidFill>
            </a:endParaRPr>
          </a:p>
        </p:txBody>
      </p:sp>
      <p:sp>
        <p:nvSpPr>
          <p:cNvPr id="3" name="Content Placeholder 2"/>
          <p:cNvSpPr>
            <a:spLocks noGrp="1"/>
          </p:cNvSpPr>
          <p:nvPr>
            <p:ph idx="1"/>
          </p:nvPr>
        </p:nvSpPr>
        <p:spPr>
          <a:xfrm>
            <a:off x="838200" y="1219200"/>
            <a:ext cx="7696200" cy="2133600"/>
          </a:xfrm>
        </p:spPr>
        <p:txBody>
          <a:bodyPr>
            <a:normAutofit/>
          </a:bodyPr>
          <a:lstStyle/>
          <a:p>
            <a:pPr algn="just"/>
            <a:r>
              <a:rPr lang="en-US" sz="2000" dirty="0" smtClean="0">
                <a:solidFill>
                  <a:srgbClr val="C00000"/>
                </a:solidFill>
                <a:latin typeface="Arial" pitchFamily="34" charset="0"/>
                <a:cs typeface="Arial" pitchFamily="34" charset="0"/>
              </a:rPr>
              <a:t>Training </a:t>
            </a:r>
            <a:r>
              <a:rPr lang="en-US" sz="2000" dirty="0" err="1" smtClean="0">
                <a:solidFill>
                  <a:srgbClr val="C00000"/>
                </a:solidFill>
                <a:latin typeface="Arial" pitchFamily="34" charset="0"/>
                <a:cs typeface="Arial" pitchFamily="34" charset="0"/>
              </a:rPr>
              <a:t>programmes</a:t>
            </a:r>
            <a:r>
              <a:rPr lang="en-US" sz="2000" dirty="0" smtClean="0">
                <a:solidFill>
                  <a:srgbClr val="C00000"/>
                </a:solidFill>
                <a:latin typeface="Arial" pitchFamily="34" charset="0"/>
                <a:cs typeface="Arial" pitchFamily="34" charset="0"/>
              </a:rPr>
              <a:t> are organized at regular intervals to orient the employees on nutrition, health, personal hygiene like regular cutting of nails, washing their hands, cleaning of cooking and serving utensils, disposal of wastage, safety usage of LPG etc.,</a:t>
            </a:r>
          </a:p>
          <a:p>
            <a:pPr algn="just">
              <a:buNone/>
            </a:pPr>
            <a:endParaRPr lang="en-US" sz="1050" dirty="0" smtClean="0">
              <a:solidFill>
                <a:srgbClr val="C00000"/>
              </a:solidFill>
              <a:latin typeface="Arial" pitchFamily="34" charset="0"/>
              <a:cs typeface="Arial" pitchFamily="34" charset="0"/>
            </a:endParaRPr>
          </a:p>
          <a:p>
            <a:pPr algn="just"/>
            <a:r>
              <a:rPr lang="en-US" sz="2000" dirty="0" smtClean="0">
                <a:solidFill>
                  <a:srgbClr val="C00000"/>
                </a:solidFill>
                <a:latin typeface="Arial" pitchFamily="34" charset="0"/>
                <a:cs typeface="Arial" pitchFamily="34" charset="0"/>
              </a:rPr>
              <a:t>Block level training on cluster basis.</a:t>
            </a:r>
            <a:endParaRPr lang="en-US" sz="2000" dirty="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7" name="Picture 6" descr="IMG_2796.jpg"/>
          <p:cNvPicPr/>
          <p:nvPr/>
        </p:nvPicPr>
        <p:blipFill>
          <a:blip r:embed="rId2" cstate="print"/>
          <a:stretch>
            <a:fillRect/>
          </a:stretch>
        </p:blipFill>
        <p:spPr>
          <a:xfrm>
            <a:off x="4495800" y="3352799"/>
            <a:ext cx="3733800" cy="2895601"/>
          </a:xfrm>
          <a:prstGeom prst="rect">
            <a:avLst/>
          </a:prstGeom>
          <a:ln>
            <a:solidFill>
              <a:srgbClr val="000000"/>
            </a:solidFill>
          </a:ln>
        </p:spPr>
      </p:pic>
      <p:pic>
        <p:nvPicPr>
          <p:cNvPr id="198658" name="Picture 2" descr="C:\Users\ACER PC\Downloads\NMP-Cover-Page.jpg"/>
          <p:cNvPicPr>
            <a:picLocks noChangeAspect="1" noChangeArrowheads="1"/>
          </p:cNvPicPr>
          <p:nvPr/>
        </p:nvPicPr>
        <p:blipFill>
          <a:blip r:embed="rId3"/>
          <a:srcRect/>
          <a:stretch>
            <a:fillRect/>
          </a:stretch>
        </p:blipFill>
        <p:spPr bwMode="auto">
          <a:xfrm>
            <a:off x="1250372" y="3352800"/>
            <a:ext cx="3093027" cy="2895600"/>
          </a:xfrm>
          <a:prstGeom prst="rect">
            <a:avLst/>
          </a:prstGeom>
          <a:noFill/>
          <a:ln>
            <a:solidFill>
              <a:srgbClr val="000000"/>
            </a:solidFill>
          </a:ln>
        </p:spPr>
      </p:pic>
      <p:pic>
        <p:nvPicPr>
          <p:cNvPr id="9" name="Picture 5" descr="C:\Documents and Settings\user\Desktop\LOGO\MDM_LOGO_JPEG.JPG"/>
          <p:cNvPicPr>
            <a:picLocks noChangeAspect="1" noChangeArrowheads="1"/>
          </p:cNvPicPr>
          <p:nvPr/>
        </p:nvPicPr>
        <p:blipFill>
          <a:blip r:embed="rId4"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91400" cy="533400"/>
          </a:xfrm>
        </p:spPr>
        <p:txBody>
          <a:bodyPr>
            <a:normAutofit/>
          </a:bodyPr>
          <a:lstStyle/>
          <a:p>
            <a:r>
              <a:rPr lang="en-US" sz="2800" b="1" u="sng" dirty="0" err="1" smtClean="0">
                <a:solidFill>
                  <a:srgbClr val="7030A0"/>
                </a:solidFill>
                <a:latin typeface="Arial" pitchFamily="34" charset="0"/>
                <a:cs typeface="Arial" pitchFamily="34" charset="0"/>
              </a:rPr>
              <a:t>Rashtriya</a:t>
            </a:r>
            <a:r>
              <a:rPr lang="en-US" sz="2800" b="1" u="sng" dirty="0" smtClean="0">
                <a:solidFill>
                  <a:srgbClr val="7030A0"/>
                </a:solidFill>
                <a:latin typeface="Arial" pitchFamily="34" charset="0"/>
                <a:cs typeface="Arial" pitchFamily="34" charset="0"/>
              </a:rPr>
              <a:t> Bal </a:t>
            </a:r>
            <a:r>
              <a:rPr lang="en-US" sz="2800" b="1" u="sng" dirty="0" err="1" smtClean="0">
                <a:solidFill>
                  <a:srgbClr val="7030A0"/>
                </a:solidFill>
                <a:latin typeface="Arial" pitchFamily="34" charset="0"/>
                <a:cs typeface="Arial" pitchFamily="34" charset="0"/>
              </a:rPr>
              <a:t>Swasthya</a:t>
            </a:r>
            <a:r>
              <a:rPr lang="en-US" sz="2800" b="1" u="sng" dirty="0" smtClean="0">
                <a:solidFill>
                  <a:srgbClr val="7030A0"/>
                </a:solidFill>
                <a:latin typeface="Arial" pitchFamily="34" charset="0"/>
                <a:cs typeface="Arial" pitchFamily="34" charset="0"/>
              </a:rPr>
              <a:t> </a:t>
            </a:r>
            <a:r>
              <a:rPr lang="en-US" sz="2800" b="1" u="sng" dirty="0" err="1" smtClean="0">
                <a:solidFill>
                  <a:srgbClr val="7030A0"/>
                </a:solidFill>
                <a:latin typeface="Arial" pitchFamily="34" charset="0"/>
                <a:cs typeface="Arial" pitchFamily="34" charset="0"/>
              </a:rPr>
              <a:t>Karyakram</a:t>
            </a:r>
            <a:r>
              <a:rPr lang="en-US" sz="2800" b="1" u="sng" dirty="0" smtClean="0">
                <a:solidFill>
                  <a:srgbClr val="7030A0"/>
                </a:solidFill>
                <a:latin typeface="Arial" pitchFamily="34" charset="0"/>
                <a:cs typeface="Arial" pitchFamily="34" charset="0"/>
              </a:rPr>
              <a:t> (RBSK) </a:t>
            </a:r>
            <a:endParaRPr lang="en-US" sz="2800" b="1" u="sng" dirty="0">
              <a:solidFill>
                <a:srgbClr val="7030A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Rectangle 4"/>
          <p:cNvSpPr/>
          <p:nvPr/>
        </p:nvSpPr>
        <p:spPr>
          <a:xfrm>
            <a:off x="762000" y="1550075"/>
            <a:ext cx="7696200" cy="1754326"/>
          </a:xfrm>
          <a:prstGeom prst="rect">
            <a:avLst/>
          </a:prstGeom>
        </p:spPr>
        <p:txBody>
          <a:bodyPr wrap="square">
            <a:spAutoFit/>
          </a:bodyPr>
          <a:lstStyle/>
          <a:p>
            <a:pPr algn="just">
              <a:buFont typeface="Arial" pitchFamily="34" charset="0"/>
              <a:buChar char="•"/>
            </a:pPr>
            <a:r>
              <a:rPr lang="en-US" dirty="0" smtClean="0">
                <a:solidFill>
                  <a:srgbClr val="C00000"/>
                </a:solidFill>
                <a:latin typeface="Arial" pitchFamily="34" charset="0"/>
                <a:cs typeface="Arial" pitchFamily="34" charset="0"/>
              </a:rPr>
              <a:t>  School children in the age group of </a:t>
            </a:r>
            <a:r>
              <a:rPr lang="en-US" dirty="0" smtClean="0">
                <a:solidFill>
                  <a:srgbClr val="0000FF"/>
                </a:solidFill>
                <a:latin typeface="Arial" pitchFamily="34" charset="0"/>
                <a:cs typeface="Arial" pitchFamily="34" charset="0"/>
              </a:rPr>
              <a:t>6 to 18 years </a:t>
            </a:r>
            <a:r>
              <a:rPr lang="en-US" dirty="0" smtClean="0">
                <a:solidFill>
                  <a:srgbClr val="C00000"/>
                </a:solidFill>
                <a:latin typeface="Arial" pitchFamily="34" charset="0"/>
                <a:cs typeface="Arial" pitchFamily="34" charset="0"/>
              </a:rPr>
              <a:t>would be screened by mobile health teams.</a:t>
            </a:r>
          </a:p>
          <a:p>
            <a:pPr algn="just"/>
            <a:endParaRPr lang="en-US" dirty="0" smtClean="0">
              <a:solidFill>
                <a:srgbClr val="0000FF"/>
              </a:solidFill>
              <a:latin typeface="Arial" pitchFamily="34" charset="0"/>
              <a:cs typeface="Arial" pitchFamily="34" charset="0"/>
            </a:endParaRPr>
          </a:p>
          <a:p>
            <a:pPr algn="just">
              <a:buFont typeface="Arial" pitchFamily="34" charset="0"/>
              <a:buChar char="•"/>
            </a:pPr>
            <a:r>
              <a:rPr lang="en-US" dirty="0" smtClean="0">
                <a:solidFill>
                  <a:srgbClr val="0000FF"/>
                </a:solidFill>
                <a:latin typeface="Arial" pitchFamily="34" charset="0"/>
                <a:cs typeface="Arial" pitchFamily="34" charset="0"/>
              </a:rPr>
              <a:t>  73.4 </a:t>
            </a:r>
            <a:r>
              <a:rPr lang="en-US" dirty="0" err="1" smtClean="0">
                <a:solidFill>
                  <a:srgbClr val="0000FF"/>
                </a:solidFill>
                <a:latin typeface="Arial" pitchFamily="34" charset="0"/>
                <a:cs typeface="Arial" pitchFamily="34" charset="0"/>
              </a:rPr>
              <a:t>lakhs</a:t>
            </a:r>
            <a:r>
              <a:rPr lang="en-US" dirty="0" smtClean="0">
                <a:solidFill>
                  <a:srgbClr val="0000FF"/>
                </a:solidFill>
                <a:latin typeface="Arial" pitchFamily="34" charset="0"/>
                <a:cs typeface="Arial" pitchFamily="34" charset="0"/>
              </a:rPr>
              <a:t> </a:t>
            </a:r>
            <a:r>
              <a:rPr lang="en-US" dirty="0" smtClean="0">
                <a:solidFill>
                  <a:srgbClr val="C00000"/>
                </a:solidFill>
                <a:latin typeface="Arial" pitchFamily="34" charset="0"/>
                <a:cs typeface="Arial" pitchFamily="34" charset="0"/>
              </a:rPr>
              <a:t>children are covered under school health </a:t>
            </a:r>
            <a:r>
              <a:rPr lang="en-US" dirty="0" err="1" smtClean="0">
                <a:solidFill>
                  <a:srgbClr val="C00000"/>
                </a:solidFill>
                <a:latin typeface="Arial" pitchFamily="34" charset="0"/>
                <a:cs typeface="Arial" pitchFamily="34" charset="0"/>
              </a:rPr>
              <a:t>programme</a:t>
            </a:r>
            <a:r>
              <a:rPr lang="en-US" dirty="0" smtClean="0">
                <a:solidFill>
                  <a:srgbClr val="C00000"/>
                </a:solidFill>
                <a:latin typeface="Arial" pitchFamily="34" charset="0"/>
                <a:cs typeface="Arial" pitchFamily="34" charset="0"/>
              </a:rPr>
              <a:t> twice a year where de-worming tablets have been issued to the </a:t>
            </a:r>
            <a:r>
              <a:rPr lang="en-US" dirty="0" smtClean="0">
                <a:solidFill>
                  <a:srgbClr val="0000FF"/>
                </a:solidFill>
                <a:latin typeface="Arial" pitchFamily="34" charset="0"/>
                <a:cs typeface="Arial" pitchFamily="34" charset="0"/>
              </a:rPr>
              <a:t>71.7 </a:t>
            </a:r>
            <a:r>
              <a:rPr lang="en-US" dirty="0" err="1" smtClean="0">
                <a:solidFill>
                  <a:srgbClr val="0000FF"/>
                </a:solidFill>
                <a:latin typeface="Arial" pitchFamily="34" charset="0"/>
                <a:cs typeface="Arial" pitchFamily="34" charset="0"/>
              </a:rPr>
              <a:t>lakhs</a:t>
            </a:r>
            <a:r>
              <a:rPr lang="en-US" dirty="0" smtClean="0">
                <a:solidFill>
                  <a:srgbClr val="C00000"/>
                </a:solidFill>
                <a:latin typeface="Arial" pitchFamily="34" charset="0"/>
                <a:cs typeface="Arial" pitchFamily="34" charset="0"/>
              </a:rPr>
              <a:t> children. </a:t>
            </a:r>
            <a:r>
              <a:rPr lang="en-US" dirty="0" smtClean="0">
                <a:solidFill>
                  <a:srgbClr val="0000FF"/>
                </a:solidFill>
                <a:latin typeface="Arial" pitchFamily="34" charset="0"/>
                <a:cs typeface="Arial" pitchFamily="34" charset="0"/>
              </a:rPr>
              <a:t>49.6 </a:t>
            </a:r>
            <a:r>
              <a:rPr lang="en-US" dirty="0" err="1" smtClean="0">
                <a:solidFill>
                  <a:srgbClr val="0000FF"/>
                </a:solidFill>
                <a:latin typeface="Arial" pitchFamily="34" charset="0"/>
                <a:cs typeface="Arial" pitchFamily="34" charset="0"/>
              </a:rPr>
              <a:t>lakhs</a:t>
            </a:r>
            <a:r>
              <a:rPr lang="en-US" dirty="0" smtClean="0">
                <a:solidFill>
                  <a:srgbClr val="C00000"/>
                </a:solidFill>
                <a:latin typeface="Arial" pitchFamily="34" charset="0"/>
                <a:cs typeface="Arial" pitchFamily="34" charset="0"/>
              </a:rPr>
              <a:t> have been distributed with spectacles.</a:t>
            </a:r>
            <a:endParaRPr lang="en-US" dirty="0">
              <a:solidFill>
                <a:srgbClr val="C00000"/>
              </a:solidFill>
            </a:endParaRPr>
          </a:p>
        </p:txBody>
      </p:sp>
      <p:pic>
        <p:nvPicPr>
          <p:cNvPr id="7" name="Picture 5" descr="C:\Documents and Settings\user\Desktop\LOGO\MDM_LOGO_JPEG.JPG"/>
          <p:cNvPicPr>
            <a:picLocks noChangeAspect="1" noChangeArrowheads="1"/>
          </p:cNvPicPr>
          <p:nvPr/>
        </p:nvPicPr>
        <p:blipFill>
          <a:blip r:embed="rId3"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pic>
        <p:nvPicPr>
          <p:cNvPr id="6" name="Picture 5" descr="Image result for health checkup conducted doctors team in chennai districts government schools photos"/>
          <p:cNvPicPr/>
          <p:nvPr/>
        </p:nvPicPr>
        <p:blipFill>
          <a:blip r:embed="rId4"/>
          <a:srcRect/>
          <a:stretch>
            <a:fillRect/>
          </a:stretch>
        </p:blipFill>
        <p:spPr bwMode="auto">
          <a:xfrm>
            <a:off x="914400" y="3505200"/>
            <a:ext cx="3581400" cy="2438400"/>
          </a:xfrm>
          <a:prstGeom prst="rect">
            <a:avLst/>
          </a:prstGeom>
          <a:noFill/>
          <a:ln w="9525">
            <a:solidFill>
              <a:srgbClr val="7030A0"/>
            </a:solidFill>
            <a:miter lim="800000"/>
            <a:headEnd/>
            <a:tailEnd/>
          </a:ln>
        </p:spPr>
      </p:pic>
      <p:pic>
        <p:nvPicPr>
          <p:cNvPr id="8" name="Picture 7" descr="Image result for health checkup conducted doctors team in chennai districts government schools photos"/>
          <p:cNvPicPr/>
          <p:nvPr/>
        </p:nvPicPr>
        <p:blipFill>
          <a:blip r:embed="rId5"/>
          <a:srcRect/>
          <a:stretch>
            <a:fillRect/>
          </a:stretch>
        </p:blipFill>
        <p:spPr bwMode="auto">
          <a:xfrm>
            <a:off x="4495800" y="3505200"/>
            <a:ext cx="3810000" cy="2438400"/>
          </a:xfrm>
          <a:prstGeom prst="rect">
            <a:avLst/>
          </a:prstGeom>
          <a:noFill/>
          <a:ln w="9525">
            <a:solidFill>
              <a:srgbClr val="7030A0"/>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le 1"/>
          <p:cNvSpPr>
            <a:spLocks noGrp="1"/>
          </p:cNvSpPr>
          <p:nvPr>
            <p:ph type="title"/>
          </p:nvPr>
        </p:nvSpPr>
        <p:spPr>
          <a:xfrm>
            <a:off x="1295400" y="609600"/>
            <a:ext cx="6629400" cy="533400"/>
          </a:xfrm>
        </p:spPr>
        <p:txBody>
          <a:bodyPr>
            <a:normAutofit fontScale="90000"/>
          </a:bodyPr>
          <a:lstStyle/>
          <a:p>
            <a:r>
              <a:rPr lang="en-US" sz="2800" b="1" u="sng" dirty="0" smtClean="0">
                <a:solidFill>
                  <a:srgbClr val="7030A0"/>
                </a:solidFill>
              </a:rPr>
              <a:t>Registration of NMCs and Testing of Food Samples</a:t>
            </a:r>
            <a:endParaRPr lang="en-US" sz="2800" b="1" u="sng" dirty="0">
              <a:solidFill>
                <a:srgbClr val="7030A0"/>
              </a:solidFill>
            </a:endParaRPr>
          </a:p>
        </p:txBody>
      </p:sp>
      <p:pic>
        <p:nvPicPr>
          <p:cNvPr id="8"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
        <p:nvSpPr>
          <p:cNvPr id="10" name="Rectangle 9"/>
          <p:cNvSpPr/>
          <p:nvPr/>
        </p:nvSpPr>
        <p:spPr>
          <a:xfrm>
            <a:off x="762000" y="1418272"/>
            <a:ext cx="7696200" cy="1777410"/>
          </a:xfrm>
          <a:prstGeom prst="rect">
            <a:avLst/>
          </a:prstGeom>
        </p:spPr>
        <p:txBody>
          <a:bodyPr wrap="square">
            <a:spAutoFit/>
          </a:bodyPr>
          <a:lstStyle/>
          <a:p>
            <a:pPr algn="just">
              <a:lnSpc>
                <a:spcPct val="150000"/>
              </a:lnSpc>
              <a:buClr>
                <a:srgbClr val="660066"/>
              </a:buClr>
              <a:buFont typeface="Wingdings" pitchFamily="2" charset="2"/>
              <a:buChar char="v"/>
            </a:pPr>
            <a:r>
              <a:rPr lang="en-US" dirty="0" smtClean="0">
                <a:solidFill>
                  <a:srgbClr val="C00000"/>
                </a:solidFill>
                <a:latin typeface="Arial" pitchFamily="34" charset="0"/>
                <a:cs typeface="Arial" pitchFamily="34" charset="0"/>
              </a:rPr>
              <a:t>  All </a:t>
            </a:r>
            <a:r>
              <a:rPr lang="en-US" dirty="0" smtClean="0">
                <a:solidFill>
                  <a:srgbClr val="C00000"/>
                </a:solidFill>
                <a:latin typeface="Arial" pitchFamily="34" charset="0"/>
                <a:cs typeface="Arial" pitchFamily="34" charset="0"/>
              </a:rPr>
              <a:t>Noon Meal Centres have been registered under  FSSAI</a:t>
            </a:r>
            <a:r>
              <a:rPr lang="en-US" dirty="0" smtClean="0">
                <a:solidFill>
                  <a:srgbClr val="C00000"/>
                </a:solidFill>
                <a:latin typeface="Arial" pitchFamily="34" charset="0"/>
                <a:cs typeface="Arial" pitchFamily="34" charset="0"/>
              </a:rPr>
              <a:t>.</a:t>
            </a:r>
          </a:p>
          <a:p>
            <a:pPr algn="just">
              <a:lnSpc>
                <a:spcPct val="150000"/>
              </a:lnSpc>
              <a:buClr>
                <a:srgbClr val="660066"/>
              </a:buClr>
            </a:pPr>
            <a:endParaRPr lang="en-US" sz="700" dirty="0" smtClean="0">
              <a:solidFill>
                <a:srgbClr val="C00000"/>
              </a:solidFill>
              <a:latin typeface="Arial" pitchFamily="34" charset="0"/>
              <a:cs typeface="Arial" pitchFamily="34" charset="0"/>
            </a:endParaRPr>
          </a:p>
          <a:p>
            <a:pPr algn="just">
              <a:lnSpc>
                <a:spcPct val="150000"/>
              </a:lnSpc>
              <a:buClr>
                <a:srgbClr val="660066"/>
              </a:buClr>
              <a:buFont typeface="Wingdings" pitchFamily="2" charset="2"/>
              <a:buChar char="v"/>
            </a:pPr>
            <a:r>
              <a:rPr lang="en-US" dirty="0" smtClean="0">
                <a:solidFill>
                  <a:srgbClr val="C00000"/>
                </a:solidFill>
                <a:latin typeface="Arial" pitchFamily="34" charset="0"/>
                <a:cs typeface="Arial" pitchFamily="34" charset="0"/>
              </a:rPr>
              <a:t>  Food </a:t>
            </a:r>
            <a:r>
              <a:rPr lang="en-US" dirty="0" smtClean="0">
                <a:solidFill>
                  <a:srgbClr val="C00000"/>
                </a:solidFill>
                <a:latin typeface="Arial" pitchFamily="34" charset="0"/>
                <a:cs typeface="Arial" pitchFamily="34" charset="0"/>
              </a:rPr>
              <a:t>samples are randomly collected and sent to the food testing </a:t>
            </a:r>
            <a:endParaRPr lang="en-US" dirty="0" smtClean="0">
              <a:solidFill>
                <a:srgbClr val="C00000"/>
              </a:solidFill>
              <a:latin typeface="Arial" pitchFamily="34" charset="0"/>
              <a:cs typeface="Arial" pitchFamily="34" charset="0"/>
            </a:endParaRPr>
          </a:p>
          <a:p>
            <a:pPr algn="just">
              <a:lnSpc>
                <a:spcPct val="150000"/>
              </a:lnSpc>
              <a:buClr>
                <a:srgbClr val="660066"/>
              </a:buClr>
            </a:pPr>
            <a:r>
              <a:rPr lang="en-US" dirty="0" smtClean="0">
                <a:solidFill>
                  <a:srgbClr val="C00000"/>
                </a:solidFill>
                <a:latin typeface="Arial" pitchFamily="34" charset="0"/>
                <a:cs typeface="Arial" pitchFamily="34" charset="0"/>
              </a:rPr>
              <a:t> </a:t>
            </a:r>
            <a:r>
              <a:rPr lang="en-US" dirty="0" smtClean="0">
                <a:solidFill>
                  <a:srgbClr val="C00000"/>
                </a:solidFill>
                <a:latin typeface="Arial" pitchFamily="34" charset="0"/>
                <a:cs typeface="Arial" pitchFamily="34" charset="0"/>
              </a:rPr>
              <a:t>    </a:t>
            </a:r>
            <a:r>
              <a:rPr lang="en-US" dirty="0" smtClean="0">
                <a:solidFill>
                  <a:srgbClr val="C00000"/>
                </a:solidFill>
                <a:latin typeface="Arial" pitchFamily="34" charset="0"/>
                <a:cs typeface="Arial" pitchFamily="34" charset="0"/>
              </a:rPr>
              <a:t>laboratory and </a:t>
            </a:r>
            <a:r>
              <a:rPr lang="en-US" dirty="0" smtClean="0">
                <a:solidFill>
                  <a:srgbClr val="C00000"/>
                </a:solidFill>
                <a:latin typeface="Arial" pitchFamily="34" charset="0"/>
                <a:cs typeface="Arial" pitchFamily="34" charset="0"/>
              </a:rPr>
              <a:t>the reports are received.</a:t>
            </a:r>
          </a:p>
          <a:p>
            <a:pPr algn="just"/>
            <a:endParaRPr lang="en-US" dirty="0">
              <a:solidFill>
                <a:srgbClr val="C00000"/>
              </a:solidFill>
            </a:endParaRPr>
          </a:p>
        </p:txBody>
      </p:sp>
      <p:pic>
        <p:nvPicPr>
          <p:cNvPr id="12" name="Picture 11" descr="PHOTO-2019-04-29-17-47-00 (2).jpg"/>
          <p:cNvPicPr>
            <a:picLocks noChangeAspect="1"/>
          </p:cNvPicPr>
          <p:nvPr/>
        </p:nvPicPr>
        <p:blipFill>
          <a:blip r:embed="rId3"/>
          <a:stretch>
            <a:fillRect/>
          </a:stretch>
        </p:blipFill>
        <p:spPr>
          <a:xfrm>
            <a:off x="4648200" y="3048000"/>
            <a:ext cx="3149600" cy="2362200"/>
          </a:xfrm>
          <a:prstGeom prst="rect">
            <a:avLst/>
          </a:prstGeom>
        </p:spPr>
      </p:pic>
      <p:pic>
        <p:nvPicPr>
          <p:cNvPr id="13" name="Picture 12" descr="PHOTO-2019-04-29-17-47-02.jpg"/>
          <p:cNvPicPr>
            <a:picLocks noChangeAspect="1"/>
          </p:cNvPicPr>
          <p:nvPr/>
        </p:nvPicPr>
        <p:blipFill>
          <a:blip r:embed="rId4" cstate="print"/>
          <a:stretch>
            <a:fillRect/>
          </a:stretch>
        </p:blipFill>
        <p:spPr>
          <a:xfrm>
            <a:off x="1143000" y="3048000"/>
            <a:ext cx="3149600" cy="2362200"/>
          </a:xfrm>
          <a:prstGeom prst="rect">
            <a:avLst/>
          </a:prstGeom>
        </p:spPr>
      </p:pic>
      <p:pic>
        <p:nvPicPr>
          <p:cNvPr id="9" name="Picture 8" descr="FSSAI.png"/>
          <p:cNvPicPr>
            <a:picLocks noChangeAspect="1"/>
          </p:cNvPicPr>
          <p:nvPr/>
        </p:nvPicPr>
        <p:blipFill>
          <a:blip r:embed="rId5"/>
          <a:stretch>
            <a:fillRect/>
          </a:stretch>
        </p:blipFill>
        <p:spPr>
          <a:xfrm>
            <a:off x="7086600" y="5638800"/>
            <a:ext cx="1056884" cy="7715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5638800" cy="533400"/>
          </a:xfrm>
        </p:spPr>
        <p:txBody>
          <a:bodyPr>
            <a:normAutofit/>
          </a:bodyPr>
          <a:lstStyle/>
          <a:p>
            <a:pPr algn="ctr"/>
            <a:r>
              <a:rPr lang="en-US" sz="3000" b="1" u="sng" dirty="0" smtClean="0">
                <a:solidFill>
                  <a:srgbClr val="7030A0"/>
                </a:solidFill>
                <a:latin typeface="Arial" pitchFamily="34" charset="0"/>
                <a:cs typeface="Arial" pitchFamily="34" charset="0"/>
              </a:rPr>
              <a:t>Automated Monitoring System </a:t>
            </a:r>
            <a:endParaRPr lang="en-US" sz="3000" b="1" u="sng" dirty="0">
              <a:solidFill>
                <a:srgbClr val="7030A0"/>
              </a:solidFill>
              <a:latin typeface="Arial" pitchFamily="34" charset="0"/>
              <a:cs typeface="Arial" pitchFamily="34" charset="0"/>
            </a:endParaRPr>
          </a:p>
        </p:txBody>
      </p:sp>
      <p:sp>
        <p:nvSpPr>
          <p:cNvPr id="3" name="Content Placeholder 2"/>
          <p:cNvSpPr>
            <a:spLocks noGrp="1"/>
          </p:cNvSpPr>
          <p:nvPr>
            <p:ph idx="1"/>
          </p:nvPr>
        </p:nvSpPr>
        <p:spPr>
          <a:xfrm>
            <a:off x="762000" y="1447800"/>
            <a:ext cx="7772400" cy="5029200"/>
          </a:xfrm>
        </p:spPr>
        <p:txBody>
          <a:bodyPr>
            <a:noAutofit/>
          </a:bodyPr>
          <a:lstStyle/>
          <a:p>
            <a:pPr algn="just">
              <a:lnSpc>
                <a:spcPct val="150000"/>
              </a:lnSpc>
            </a:pPr>
            <a:r>
              <a:rPr lang="en-US" sz="2000" b="1" dirty="0" smtClean="0">
                <a:solidFill>
                  <a:srgbClr val="C00000"/>
                </a:solidFill>
                <a:latin typeface="Arial" pitchFamily="34" charset="0"/>
                <a:cs typeface="Arial" pitchFamily="34" charset="0"/>
              </a:rPr>
              <a:t>This system is being implemented from September 2017.</a:t>
            </a:r>
          </a:p>
          <a:p>
            <a:pPr algn="just">
              <a:lnSpc>
                <a:spcPct val="150000"/>
              </a:lnSpc>
              <a:buNone/>
            </a:pPr>
            <a:endParaRPr lang="en-US" sz="800" b="1" dirty="0" smtClean="0">
              <a:solidFill>
                <a:srgbClr val="C00000"/>
              </a:solidFill>
              <a:latin typeface="Arial" pitchFamily="34" charset="0"/>
              <a:cs typeface="Arial" pitchFamily="34" charset="0"/>
            </a:endParaRPr>
          </a:p>
          <a:p>
            <a:pPr algn="just">
              <a:lnSpc>
                <a:spcPct val="150000"/>
              </a:lnSpc>
            </a:pPr>
            <a:r>
              <a:rPr lang="en-US" sz="2000" b="1" dirty="0" smtClean="0">
                <a:solidFill>
                  <a:srgbClr val="C00000"/>
                </a:solidFill>
                <a:latin typeface="Arial" pitchFamily="34" charset="0"/>
                <a:cs typeface="Arial" pitchFamily="34" charset="0"/>
              </a:rPr>
              <a:t>On an average </a:t>
            </a:r>
            <a:r>
              <a:rPr lang="en-US" sz="2000" b="1" dirty="0" smtClean="0">
                <a:solidFill>
                  <a:srgbClr val="0000FF"/>
                </a:solidFill>
                <a:latin typeface="Arial" pitchFamily="34" charset="0"/>
                <a:cs typeface="Arial" pitchFamily="34" charset="0"/>
              </a:rPr>
              <a:t>68% </a:t>
            </a:r>
            <a:r>
              <a:rPr lang="en-US" sz="2000" b="1" dirty="0" smtClean="0">
                <a:solidFill>
                  <a:srgbClr val="C00000"/>
                </a:solidFill>
                <a:latin typeface="Arial" pitchFamily="34" charset="0"/>
                <a:cs typeface="Arial" pitchFamily="34" charset="0"/>
              </a:rPr>
              <a:t>of  HMs are sending the SMS on a regular basis.</a:t>
            </a:r>
          </a:p>
          <a:p>
            <a:pPr algn="just">
              <a:lnSpc>
                <a:spcPct val="150000"/>
              </a:lnSpc>
              <a:buNone/>
            </a:pPr>
            <a:endParaRPr lang="en-US" sz="800" b="1" dirty="0" smtClean="0">
              <a:solidFill>
                <a:srgbClr val="C00000"/>
              </a:solidFill>
              <a:latin typeface="Arial" pitchFamily="34" charset="0"/>
              <a:cs typeface="Arial" pitchFamily="34" charset="0"/>
            </a:endParaRPr>
          </a:p>
          <a:p>
            <a:pPr algn="just">
              <a:lnSpc>
                <a:spcPct val="150000"/>
              </a:lnSpc>
            </a:pPr>
            <a:r>
              <a:rPr lang="en-US" sz="2000" b="1" dirty="0" smtClean="0">
                <a:solidFill>
                  <a:srgbClr val="C00000"/>
                </a:solidFill>
                <a:latin typeface="Arial" pitchFamily="34" charset="0"/>
                <a:cs typeface="Arial" pitchFamily="34" charset="0"/>
              </a:rPr>
              <a:t>The School Education Department have been addressed to instruct all the HMs to send the SMS regularly.</a:t>
            </a:r>
          </a:p>
          <a:p>
            <a:pPr algn="just">
              <a:lnSpc>
                <a:spcPct val="150000"/>
              </a:lnSpc>
              <a:buNone/>
            </a:pPr>
            <a:endParaRPr lang="en-US" sz="800" b="1" dirty="0" smtClean="0">
              <a:solidFill>
                <a:srgbClr val="C00000"/>
              </a:solidFill>
              <a:latin typeface="Arial" pitchFamily="34" charset="0"/>
              <a:cs typeface="Arial" pitchFamily="34" charset="0"/>
            </a:endParaRPr>
          </a:p>
          <a:p>
            <a:pPr algn="just">
              <a:lnSpc>
                <a:spcPct val="150000"/>
              </a:lnSpc>
            </a:pPr>
            <a:r>
              <a:rPr lang="en-US" sz="2000" b="1" dirty="0" smtClean="0">
                <a:solidFill>
                  <a:srgbClr val="C00000"/>
                </a:solidFill>
                <a:latin typeface="Arial" pitchFamily="34" charset="0"/>
                <a:cs typeface="Arial" pitchFamily="34" charset="0"/>
              </a:rPr>
              <a:t>The best performing districts </a:t>
            </a:r>
            <a:r>
              <a:rPr lang="en-US" sz="2000" b="1" dirty="0" err="1" smtClean="0">
                <a:solidFill>
                  <a:srgbClr val="C00000"/>
                </a:solidFill>
                <a:latin typeface="Arial" pitchFamily="34" charset="0"/>
                <a:cs typeface="Arial" pitchFamily="34" charset="0"/>
              </a:rPr>
              <a:t>Tiruvannamalai</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Dindigul</a:t>
            </a:r>
            <a:r>
              <a:rPr lang="en-US" sz="2000" b="1" dirty="0" smtClean="0">
                <a:solidFill>
                  <a:srgbClr val="C00000"/>
                </a:solidFill>
                <a:latin typeface="Arial" pitchFamily="34" charset="0"/>
                <a:cs typeface="Arial" pitchFamily="34" charset="0"/>
              </a:rPr>
              <a:t>, </a:t>
            </a:r>
            <a:r>
              <a:rPr lang="en-US" sz="2000" b="1" dirty="0" err="1" smtClean="0">
                <a:solidFill>
                  <a:srgbClr val="C00000"/>
                </a:solidFill>
                <a:latin typeface="Arial" pitchFamily="34" charset="0"/>
                <a:cs typeface="Arial" pitchFamily="34" charset="0"/>
              </a:rPr>
              <a:t>Kanniyakumari</a:t>
            </a:r>
            <a:r>
              <a:rPr lang="en-US" sz="2000" b="1" dirty="0" smtClean="0">
                <a:solidFill>
                  <a:srgbClr val="C00000"/>
                </a:solidFill>
                <a:latin typeface="Arial" pitchFamily="34" charset="0"/>
                <a:cs typeface="Arial" pitchFamily="34" charset="0"/>
              </a:rPr>
              <a:t>, Salem, </a:t>
            </a:r>
            <a:r>
              <a:rPr lang="en-US" sz="2000" b="1" dirty="0" err="1" smtClean="0">
                <a:solidFill>
                  <a:srgbClr val="C00000"/>
                </a:solidFill>
                <a:latin typeface="Arial" pitchFamily="34" charset="0"/>
                <a:cs typeface="Arial" pitchFamily="34" charset="0"/>
              </a:rPr>
              <a:t>Ariyalur</a:t>
            </a:r>
            <a:r>
              <a:rPr lang="en-US" sz="2000" b="1" dirty="0" smtClean="0">
                <a:solidFill>
                  <a:srgbClr val="C00000"/>
                </a:solidFill>
                <a:latin typeface="Arial" pitchFamily="34" charset="0"/>
                <a:cs typeface="Arial" pitchFamily="34" charset="0"/>
              </a:rPr>
              <a:t> and </a:t>
            </a:r>
            <a:r>
              <a:rPr lang="en-US" sz="2000" b="1" dirty="0" err="1" smtClean="0">
                <a:solidFill>
                  <a:srgbClr val="C00000"/>
                </a:solidFill>
                <a:latin typeface="Arial" pitchFamily="34" charset="0"/>
                <a:cs typeface="Arial" pitchFamily="34" charset="0"/>
              </a:rPr>
              <a:t>Theni</a:t>
            </a:r>
            <a:r>
              <a:rPr lang="en-US" sz="2000" b="1" dirty="0" smtClean="0">
                <a:solidFill>
                  <a:srgbClr val="C00000"/>
                </a:solidFill>
                <a:latin typeface="Arial" pitchFamily="34" charset="0"/>
                <a:cs typeface="Arial" pitchFamily="34" charset="0"/>
              </a:rPr>
              <a:t> have been appreciated and the District Collectors were given appreciation letter.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pic>
        <p:nvPicPr>
          <p:cNvPr id="6"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6019800" cy="533400"/>
          </a:xfrm>
        </p:spPr>
        <p:txBody>
          <a:bodyPr>
            <a:normAutofit/>
          </a:bodyPr>
          <a:lstStyle/>
          <a:p>
            <a:pPr algn="ctr">
              <a:defRPr/>
            </a:pPr>
            <a:r>
              <a:rPr lang="en-US" sz="2800" b="1" u="sng" dirty="0" smtClean="0">
                <a:solidFill>
                  <a:srgbClr val="7030A0"/>
                </a:solidFill>
                <a:latin typeface="Arial" pitchFamily="34" charset="0"/>
                <a:cs typeface="Arial" pitchFamily="34" charset="0"/>
              </a:rPr>
              <a:t>Expenditure </a:t>
            </a:r>
            <a:r>
              <a:rPr lang="en-US" sz="2800" b="1" u="sng" dirty="0" err="1" smtClean="0">
                <a:solidFill>
                  <a:srgbClr val="7030A0"/>
                </a:solidFill>
                <a:latin typeface="Arial" pitchFamily="34" charset="0"/>
                <a:cs typeface="Arial" pitchFamily="34" charset="0"/>
              </a:rPr>
              <a:t>upto</a:t>
            </a:r>
            <a:r>
              <a:rPr lang="en-US" sz="2800" b="1" u="sng" dirty="0" smtClean="0">
                <a:solidFill>
                  <a:srgbClr val="7030A0"/>
                </a:solidFill>
                <a:latin typeface="Arial" pitchFamily="34" charset="0"/>
                <a:cs typeface="Arial" pitchFamily="34" charset="0"/>
              </a:rPr>
              <a:t> March  2019</a:t>
            </a:r>
            <a:endParaRPr lang="en-US" sz="2800" dirty="0">
              <a:solidFill>
                <a:srgbClr val="7030A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graphicFrame>
        <p:nvGraphicFramePr>
          <p:cNvPr id="5" name="Table 4"/>
          <p:cNvGraphicFramePr>
            <a:graphicFrameLocks noGrp="1"/>
          </p:cNvGraphicFramePr>
          <p:nvPr/>
        </p:nvGraphicFramePr>
        <p:xfrm>
          <a:off x="609600" y="1676400"/>
          <a:ext cx="7848600" cy="4343400"/>
        </p:xfrm>
        <a:graphic>
          <a:graphicData uri="http://schemas.openxmlformats.org/drawingml/2006/table">
            <a:tbl>
              <a:tblPr/>
              <a:tblGrid>
                <a:gridCol w="562012"/>
                <a:gridCol w="3026737"/>
                <a:gridCol w="1830989"/>
                <a:gridCol w="1606785"/>
                <a:gridCol w="822077"/>
              </a:tblGrid>
              <a:tr h="1069061">
                <a:tc>
                  <a:txBody>
                    <a:bodyPr/>
                    <a:lstStyle/>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S.</a:t>
                      </a:r>
                      <a:endParaRPr lang="en-US" sz="1800" b="1" dirty="0">
                        <a:solidFill>
                          <a:srgbClr val="002060"/>
                        </a:solidFill>
                        <a:latin typeface="Calibri"/>
                        <a:ea typeface="Calibri"/>
                        <a:cs typeface="Times New Roman"/>
                      </a:endParaRPr>
                    </a:p>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No</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Components</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rgbClr val="002060"/>
                          </a:solidFill>
                          <a:latin typeface="Arial" pitchFamily="34" charset="0"/>
                          <a:ea typeface="Calibri"/>
                          <a:cs typeface="Arial" pitchFamily="34" charset="0"/>
                        </a:rPr>
                        <a:t>Fund released</a:t>
                      </a:r>
                      <a:r>
                        <a:rPr lang="en-US" sz="1800" b="1" baseline="0" dirty="0" smtClean="0">
                          <a:solidFill>
                            <a:srgbClr val="002060"/>
                          </a:solidFill>
                          <a:latin typeface="Arial" pitchFamily="34" charset="0"/>
                          <a:ea typeface="Calibri"/>
                          <a:cs typeface="Arial" pitchFamily="34" charset="0"/>
                        </a:rPr>
                        <a:t> by GOI including OB</a:t>
                      </a:r>
                      <a:endParaRPr lang="en-US" sz="18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rgbClr val="002060"/>
                          </a:solidFill>
                          <a:latin typeface="Arial" pitchFamily="34" charset="0"/>
                          <a:ea typeface="Calibri"/>
                          <a:cs typeface="Arial" pitchFamily="34" charset="0"/>
                        </a:rPr>
                        <a:t>Expenditure</a:t>
                      </a:r>
                      <a:endParaRPr lang="en-US" sz="18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rgbClr val="002060"/>
                          </a:solidFill>
                          <a:latin typeface="Arial" pitchFamily="34" charset="0"/>
                          <a:ea typeface="Calibri"/>
                          <a:cs typeface="Arial" pitchFamily="34" charset="0"/>
                        </a:rPr>
                        <a:t>%</a:t>
                      </a:r>
                      <a:endParaRPr lang="en-US" sz="18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9105">
                <a:tc>
                  <a:txBody>
                    <a:bodyPr/>
                    <a:lstStyle/>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1.</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kern="1200" dirty="0">
                          <a:solidFill>
                            <a:srgbClr val="002060"/>
                          </a:solidFill>
                          <a:latin typeface="Arial"/>
                          <a:ea typeface="Times New Roman"/>
                          <a:cs typeface="Times New Roman"/>
                        </a:rPr>
                        <a:t>Cost of </a:t>
                      </a:r>
                      <a:r>
                        <a:rPr lang="en-US" sz="1800" b="1" kern="1200" dirty="0" smtClean="0">
                          <a:solidFill>
                            <a:srgbClr val="002060"/>
                          </a:solidFill>
                          <a:latin typeface="Arial"/>
                          <a:ea typeface="Times New Roman"/>
                          <a:cs typeface="Times New Roman"/>
                        </a:rPr>
                        <a:t>Food grains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35.97</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23.55</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smtClean="0">
                          <a:solidFill>
                            <a:srgbClr val="002060"/>
                          </a:solidFill>
                          <a:latin typeface="Arial" pitchFamily="34" charset="0"/>
                          <a:ea typeface="Calibri"/>
                          <a:cs typeface="Arial" pitchFamily="34" charset="0"/>
                        </a:rPr>
                        <a:t>65%</a:t>
                      </a:r>
                      <a:endParaRPr lang="en-US" sz="16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26056">
                <a:tc>
                  <a:txBody>
                    <a:bodyPr/>
                    <a:lstStyle/>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2.</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kern="1200" dirty="0">
                          <a:solidFill>
                            <a:srgbClr val="002060"/>
                          </a:solidFill>
                          <a:latin typeface="Arial"/>
                          <a:ea typeface="Times New Roman"/>
                          <a:cs typeface="Times New Roman"/>
                        </a:rPr>
                        <a:t>Cooking Cost</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312.68</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305.64</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smtClean="0">
                          <a:solidFill>
                            <a:srgbClr val="002060"/>
                          </a:solidFill>
                          <a:latin typeface="Arial" pitchFamily="34" charset="0"/>
                          <a:ea typeface="Calibri"/>
                          <a:cs typeface="Arial" pitchFamily="34" charset="0"/>
                        </a:rPr>
                        <a:t>98%</a:t>
                      </a:r>
                      <a:endParaRPr lang="en-US" sz="16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13535">
                <a:tc>
                  <a:txBody>
                    <a:bodyPr/>
                    <a:lstStyle/>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3.</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kern="1200" dirty="0">
                          <a:solidFill>
                            <a:srgbClr val="002060"/>
                          </a:solidFill>
                          <a:latin typeface="Arial"/>
                          <a:ea typeface="Times New Roman"/>
                          <a:cs typeface="Times New Roman"/>
                        </a:rPr>
                        <a:t>Honorarium to </a:t>
                      </a:r>
                      <a:endParaRPr lang="en-US" sz="1800" b="1" kern="1200" dirty="0" smtClean="0">
                        <a:solidFill>
                          <a:srgbClr val="002060"/>
                        </a:solidFill>
                        <a:latin typeface="Arial"/>
                        <a:ea typeface="Times New Roman"/>
                        <a:cs typeface="Times New Roman"/>
                      </a:endParaRPr>
                    </a:p>
                    <a:p>
                      <a:pPr marL="0" marR="0">
                        <a:lnSpc>
                          <a:spcPct val="115000"/>
                        </a:lnSpc>
                        <a:spcBef>
                          <a:spcPts val="0"/>
                        </a:spcBef>
                        <a:spcAft>
                          <a:spcPts val="0"/>
                        </a:spcAft>
                      </a:pPr>
                      <a:r>
                        <a:rPr lang="en-US" sz="1800" b="1" kern="1200" dirty="0" smtClean="0">
                          <a:solidFill>
                            <a:srgbClr val="002060"/>
                          </a:solidFill>
                          <a:latin typeface="Arial"/>
                          <a:ea typeface="Times New Roman"/>
                          <a:cs typeface="Times New Roman"/>
                        </a:rPr>
                        <a:t>cook-cum-helper</a:t>
                      </a:r>
                      <a:r>
                        <a:rPr lang="en-US" sz="1800" b="1" kern="1200" dirty="0" smtClean="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76.88</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76.88</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smtClean="0">
                          <a:solidFill>
                            <a:srgbClr val="002060"/>
                          </a:solidFill>
                          <a:latin typeface="Arial" pitchFamily="34" charset="0"/>
                          <a:ea typeface="Calibri"/>
                          <a:cs typeface="Arial" pitchFamily="34" charset="0"/>
                        </a:rPr>
                        <a:t>100%</a:t>
                      </a:r>
                      <a:endParaRPr lang="en-US" sz="16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0546">
                <a:tc>
                  <a:txBody>
                    <a:bodyPr/>
                    <a:lstStyle/>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4.</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kern="1200" dirty="0">
                          <a:solidFill>
                            <a:srgbClr val="002060"/>
                          </a:solidFill>
                          <a:latin typeface="Arial"/>
                          <a:ea typeface="Times New Roman"/>
                          <a:cs typeface="Times New Roman"/>
                        </a:rPr>
                        <a:t>Transport Assistance</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8.99</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4.71</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n-US" sz="1600" b="1" dirty="0" smtClean="0">
                          <a:solidFill>
                            <a:srgbClr val="002060"/>
                          </a:solidFill>
                          <a:latin typeface="Arial" pitchFamily="34" charset="0"/>
                          <a:ea typeface="Calibri"/>
                          <a:cs typeface="Arial" pitchFamily="34" charset="0"/>
                        </a:rPr>
                        <a:t>52%</a:t>
                      </a:r>
                      <a:endParaRPr lang="en-US" sz="16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63034">
                <a:tc>
                  <a:txBody>
                    <a:bodyPr/>
                    <a:lstStyle/>
                    <a:p>
                      <a:pPr marL="0" marR="0" algn="ctr">
                        <a:lnSpc>
                          <a:spcPct val="115000"/>
                        </a:lnSpc>
                        <a:spcBef>
                          <a:spcPts val="0"/>
                        </a:spcBef>
                        <a:spcAft>
                          <a:spcPts val="0"/>
                        </a:spcAft>
                      </a:pPr>
                      <a:r>
                        <a:rPr lang="en-US" sz="1800" b="1" kern="1200" dirty="0">
                          <a:solidFill>
                            <a:srgbClr val="002060"/>
                          </a:solidFill>
                          <a:latin typeface="Arial"/>
                          <a:ea typeface="Times New Roman"/>
                          <a:cs typeface="Times New Roman"/>
                        </a:rPr>
                        <a:t>5.</a:t>
                      </a:r>
                      <a:r>
                        <a:rPr lang="en-US" sz="1800" b="1" kern="1200" dirty="0">
                          <a:solidFill>
                            <a:srgbClr val="002060"/>
                          </a:solidFill>
                          <a:latin typeface="Calibri"/>
                          <a:ea typeface="Times New Roman"/>
                          <a:cs typeface="Times New Roman"/>
                        </a:rPr>
                        <a:t> </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kern="1200" dirty="0">
                          <a:solidFill>
                            <a:srgbClr val="002060"/>
                          </a:solidFill>
                          <a:latin typeface="Arial"/>
                          <a:ea typeface="Times New Roman"/>
                          <a:cs typeface="Times New Roman"/>
                        </a:rPr>
                        <a:t>MME</a:t>
                      </a:r>
                      <a:endParaRPr lang="en-US" sz="1800" b="1" dirty="0">
                        <a:solidFill>
                          <a:srgbClr val="00206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7.82</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7.82</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smtClean="0">
                          <a:solidFill>
                            <a:srgbClr val="002060"/>
                          </a:solidFill>
                          <a:latin typeface="Arial" pitchFamily="34" charset="0"/>
                          <a:ea typeface="Calibri"/>
                          <a:cs typeface="Arial" pitchFamily="34" charset="0"/>
                        </a:rPr>
                        <a:t>100%</a:t>
                      </a:r>
                      <a:endParaRPr lang="en-US" sz="1600" b="1" dirty="0">
                        <a:solidFill>
                          <a:srgbClr val="002060"/>
                        </a:solidFill>
                        <a:latin typeface="Arial" pitchFamily="34" charset="0"/>
                        <a:ea typeface="Calibri"/>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72063">
                <a:tc>
                  <a:txBody>
                    <a:bodyPr/>
                    <a:lstStyle/>
                    <a:p>
                      <a:pPr>
                        <a:lnSpc>
                          <a:spcPct val="115000"/>
                        </a:lnSpc>
                      </a:pPr>
                      <a:endParaRPr lang="en-US" sz="1800" b="1" dirty="0">
                        <a:solidFill>
                          <a:srgbClr val="002060"/>
                        </a:solidFill>
                        <a:latin typeface="Calibri"/>
                        <a:ea typeface="Times New Roman"/>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1" kern="1200" dirty="0">
                          <a:solidFill>
                            <a:srgbClr val="C00000"/>
                          </a:solidFill>
                          <a:latin typeface="Arial"/>
                          <a:ea typeface="Times New Roman"/>
                          <a:cs typeface="Times New Roman"/>
                        </a:rPr>
                        <a:t>Total </a:t>
                      </a:r>
                      <a:endParaRPr lang="en-US" sz="2400" b="1" dirty="0">
                        <a:solidFill>
                          <a:srgbClr val="C00000"/>
                        </a:solidFill>
                        <a:latin typeface="Calibri"/>
                        <a:ea typeface="Calibri"/>
                        <a:cs typeface="Times New Roman"/>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2000" b="1" dirty="0" smtClean="0">
                          <a:solidFill>
                            <a:srgbClr val="C00000"/>
                          </a:solidFill>
                          <a:latin typeface="Arial" pitchFamily="34" charset="0"/>
                          <a:ea typeface="Times New Roman"/>
                          <a:cs typeface="Arial" pitchFamily="34" charset="0"/>
                        </a:rPr>
                        <a:t>442.33 </a:t>
                      </a:r>
                      <a:r>
                        <a:rPr lang="en-US" sz="2000" b="1" baseline="0" dirty="0" smtClean="0">
                          <a:solidFill>
                            <a:srgbClr val="C00000"/>
                          </a:solidFill>
                          <a:latin typeface="Arial" pitchFamily="34" charset="0"/>
                          <a:ea typeface="Times New Roman"/>
                          <a:cs typeface="Arial" pitchFamily="34" charset="0"/>
                        </a:rPr>
                        <a:t> </a:t>
                      </a:r>
                      <a:endParaRPr lang="en-US" sz="2000" b="1" dirty="0" smtClean="0">
                        <a:solidFill>
                          <a:srgbClr val="C0000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pPr>
                      <a:r>
                        <a:rPr lang="en-US" sz="2000" b="1" dirty="0" smtClean="0">
                          <a:solidFill>
                            <a:srgbClr val="C00000"/>
                          </a:solidFill>
                          <a:latin typeface="Arial" pitchFamily="34" charset="0"/>
                          <a:ea typeface="Times New Roman"/>
                          <a:cs typeface="Arial" pitchFamily="34" charset="0"/>
                        </a:rPr>
                        <a:t>418.60</a:t>
                      </a:r>
                      <a:endParaRPr lang="en-US" sz="2000" b="1" dirty="0">
                        <a:solidFill>
                          <a:srgbClr val="C0000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2000" b="1" kern="1200" dirty="0" smtClean="0">
                          <a:solidFill>
                            <a:srgbClr val="C00000"/>
                          </a:solidFill>
                          <a:latin typeface="Arial" pitchFamily="34" charset="0"/>
                          <a:ea typeface="Times New Roman"/>
                          <a:cs typeface="Arial" pitchFamily="34" charset="0"/>
                        </a:rPr>
                        <a:t>95%</a:t>
                      </a: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7239000" y="1295400"/>
            <a:ext cx="1066800" cy="307777"/>
          </a:xfrm>
          <a:prstGeom prst="rect">
            <a:avLst/>
          </a:prstGeom>
          <a:noFill/>
        </p:spPr>
        <p:txBody>
          <a:bodyPr wrap="square" rtlCol="0">
            <a:spAutoFit/>
          </a:bodyPr>
          <a:lstStyle/>
          <a:p>
            <a:r>
              <a:rPr lang="en-US" sz="1400" dirty="0" smtClean="0">
                <a:solidFill>
                  <a:srgbClr val="C00000"/>
                </a:solidFill>
              </a:rPr>
              <a:t>Rs in </a:t>
            </a:r>
            <a:r>
              <a:rPr lang="en-US" sz="1400" dirty="0" err="1" smtClean="0">
                <a:solidFill>
                  <a:srgbClr val="C00000"/>
                </a:solidFill>
              </a:rPr>
              <a:t>crore</a:t>
            </a:r>
            <a:endParaRPr lang="en-US" sz="1400" dirty="0">
              <a:solidFill>
                <a:srgbClr val="C00000"/>
              </a:solidFill>
            </a:endParaRPr>
          </a:p>
        </p:txBody>
      </p:sp>
      <p:pic>
        <p:nvPicPr>
          <p:cNvPr id="9"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124200" y="1371600"/>
            <a:ext cx="2895600" cy="381000"/>
          </a:xfrm>
        </p:spPr>
        <p:txBody>
          <a:bodyPr>
            <a:normAutofit fontScale="90000"/>
          </a:bodyPr>
          <a:lstStyle/>
          <a:p>
            <a:pPr eaLnBrk="1" hangingPunct="1"/>
            <a:r>
              <a:rPr lang="en-US" sz="2800" b="1" dirty="0" smtClean="0">
                <a:solidFill>
                  <a:srgbClr val="0000FF"/>
                </a:solidFill>
                <a:latin typeface="Arial" charset="0"/>
                <a:cs typeface="Arial" charset="0"/>
              </a:rPr>
              <a:t>Noon Meal </a:t>
            </a:r>
            <a:r>
              <a:rPr lang="en-US" sz="2800" b="1" dirty="0" err="1" smtClean="0">
                <a:solidFill>
                  <a:srgbClr val="0000FF"/>
                </a:solidFill>
                <a:latin typeface="Arial" charset="0"/>
                <a:cs typeface="Arial" charset="0"/>
              </a:rPr>
              <a:t>Centres</a:t>
            </a:r>
            <a:endParaRPr lang="en-US" sz="2800" b="1" dirty="0" smtClean="0">
              <a:solidFill>
                <a:srgbClr val="0000FF"/>
              </a:solidFill>
              <a:latin typeface="Arial" charset="0"/>
              <a:cs typeface="Arial"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graphicFrame>
        <p:nvGraphicFramePr>
          <p:cNvPr id="7" name="Table 6"/>
          <p:cNvGraphicFramePr>
            <a:graphicFrameLocks noGrp="1"/>
          </p:cNvGraphicFramePr>
          <p:nvPr/>
        </p:nvGraphicFramePr>
        <p:xfrm>
          <a:off x="609600" y="2002936"/>
          <a:ext cx="8107210" cy="4043661"/>
        </p:xfrm>
        <a:graphic>
          <a:graphicData uri="http://schemas.openxmlformats.org/drawingml/2006/table">
            <a:tbl>
              <a:tblPr/>
              <a:tblGrid>
                <a:gridCol w="1143000"/>
                <a:gridCol w="1417357"/>
                <a:gridCol w="1417357"/>
                <a:gridCol w="1066842"/>
                <a:gridCol w="3062654"/>
              </a:tblGrid>
              <a:tr h="543287">
                <a:tc>
                  <a:txBody>
                    <a:bodyPr/>
                    <a:lstStyle/>
                    <a:p>
                      <a:pPr marL="0" marR="0" algn="ctr">
                        <a:lnSpc>
                          <a:spcPct val="115000"/>
                        </a:lnSpc>
                        <a:spcBef>
                          <a:spcPts val="0"/>
                        </a:spcBef>
                        <a:spcAft>
                          <a:spcPts val="0"/>
                        </a:spcAft>
                      </a:pPr>
                      <a:r>
                        <a:rPr lang="en-US" sz="2000" b="1" dirty="0" smtClean="0">
                          <a:solidFill>
                            <a:srgbClr val="660066"/>
                          </a:solidFill>
                          <a:latin typeface="Arial" pitchFamily="34" charset="0"/>
                          <a:ea typeface="Times New Roman"/>
                          <a:cs typeface="Arial" pitchFamily="34" charset="0"/>
                        </a:rPr>
                        <a:t>Stage</a:t>
                      </a:r>
                      <a:endParaRPr lang="en-US" sz="20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smtClean="0">
                          <a:solidFill>
                            <a:srgbClr val="660066"/>
                          </a:solidFill>
                          <a:latin typeface="Arial" pitchFamily="34" charset="0"/>
                          <a:ea typeface="Times New Roman"/>
                          <a:cs typeface="Arial" pitchFamily="34" charset="0"/>
                        </a:rPr>
                        <a:t>2018-2019</a:t>
                      </a:r>
                      <a:endParaRPr lang="en-US" sz="20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smtClean="0">
                          <a:solidFill>
                            <a:srgbClr val="660066"/>
                          </a:solidFill>
                          <a:latin typeface="Arial" pitchFamily="34" charset="0"/>
                          <a:ea typeface="Times New Roman"/>
                          <a:cs typeface="Arial" pitchFamily="34" charset="0"/>
                        </a:rPr>
                        <a:t>2019-2020</a:t>
                      </a:r>
                      <a:endParaRPr lang="en-US" sz="20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smtClean="0">
                          <a:solidFill>
                            <a:srgbClr val="660066"/>
                          </a:solidFill>
                          <a:latin typeface="Arial" pitchFamily="34" charset="0"/>
                          <a:ea typeface="Times New Roman"/>
                          <a:cs typeface="Arial" pitchFamily="34" charset="0"/>
                        </a:rPr>
                        <a:t>Diff.,</a:t>
                      </a:r>
                      <a:endParaRPr lang="en-US" sz="20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smtClean="0">
                          <a:solidFill>
                            <a:srgbClr val="660066"/>
                          </a:solidFill>
                          <a:latin typeface="Arial" pitchFamily="34" charset="0"/>
                          <a:ea typeface="Times New Roman"/>
                          <a:cs typeface="Arial" pitchFamily="34" charset="0"/>
                        </a:rPr>
                        <a:t>Remarks</a:t>
                      </a:r>
                      <a:endParaRPr lang="en-US" sz="20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32434">
                <a:tc>
                  <a:txBody>
                    <a:bodyPr/>
                    <a:lstStyle/>
                    <a:p>
                      <a:pPr marL="0" marR="0" algn="ctr">
                        <a:lnSpc>
                          <a:spcPct val="115000"/>
                        </a:lnSpc>
                        <a:spcBef>
                          <a:spcPts val="0"/>
                        </a:spcBef>
                        <a:spcAft>
                          <a:spcPts val="0"/>
                        </a:spcAft>
                      </a:pPr>
                      <a:r>
                        <a:rPr lang="en-US" sz="1800" b="1" dirty="0" smtClean="0">
                          <a:solidFill>
                            <a:srgbClr val="660066"/>
                          </a:solidFill>
                          <a:latin typeface="Arial" pitchFamily="34" charset="0"/>
                          <a:ea typeface="Times New Roman"/>
                          <a:cs typeface="Arial" pitchFamily="34" charset="0"/>
                        </a:rPr>
                        <a:t>Primary</a:t>
                      </a:r>
                      <a:endParaRPr lang="en-US" sz="18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solidFill>
                            <a:srgbClr val="660066"/>
                          </a:solidFill>
                          <a:latin typeface="Arial" pitchFamily="34" charset="0"/>
                          <a:cs typeface="Arial" pitchFamily="34" charset="0"/>
                        </a:rPr>
                        <a:t>26801</a:t>
                      </a:r>
                      <a:endParaRPr lang="en-US"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solidFill>
                            <a:srgbClr val="660066"/>
                          </a:solidFill>
                          <a:latin typeface="Arial" pitchFamily="34" charset="0"/>
                          <a:cs typeface="Arial" pitchFamily="34" charset="0"/>
                        </a:rPr>
                        <a:t>26810</a:t>
                      </a:r>
                      <a:endParaRPr lang="en-US"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solidFill>
                            <a:srgbClr val="660066"/>
                          </a:solidFill>
                          <a:latin typeface="Arial" pitchFamily="34" charset="0"/>
                          <a:ea typeface="Times New Roman"/>
                          <a:cs typeface="Arial" pitchFamily="34" charset="0"/>
                        </a:rPr>
                        <a:t>+9</a:t>
                      </a:r>
                      <a:endParaRPr lang="en-US" sz="1800"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800" dirty="0" smtClean="0">
                          <a:solidFill>
                            <a:srgbClr val="660066"/>
                          </a:solidFill>
                          <a:latin typeface="Arial" pitchFamily="34" charset="0"/>
                          <a:ea typeface="Times New Roman"/>
                          <a:cs typeface="Arial" pitchFamily="34" charset="0"/>
                        </a:rPr>
                        <a:t>During the academic year 2018-19,</a:t>
                      </a:r>
                      <a:r>
                        <a:rPr lang="en-US" sz="1800" baseline="0" dirty="0" smtClean="0">
                          <a:solidFill>
                            <a:srgbClr val="660066"/>
                          </a:solidFill>
                          <a:latin typeface="Arial" pitchFamily="34" charset="0"/>
                          <a:ea typeface="Times New Roman"/>
                          <a:cs typeface="Arial" pitchFamily="34" charset="0"/>
                        </a:rPr>
                        <a:t> </a:t>
                      </a:r>
                      <a:r>
                        <a:rPr lang="en-US" sz="1800" dirty="0" smtClean="0">
                          <a:solidFill>
                            <a:srgbClr val="660066"/>
                          </a:solidFill>
                          <a:latin typeface="Arial" pitchFamily="34" charset="0"/>
                          <a:ea typeface="Times New Roman"/>
                          <a:cs typeface="Arial" pitchFamily="34" charset="0"/>
                        </a:rPr>
                        <a:t>85 schools were upgraded as Upper Primary.  </a:t>
                      </a:r>
                      <a:endParaRPr lang="en-US" sz="1800"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14400">
                <a:tc>
                  <a:txBody>
                    <a:bodyPr/>
                    <a:lstStyle/>
                    <a:p>
                      <a:pPr marL="0" marR="0" algn="ctr">
                        <a:lnSpc>
                          <a:spcPct val="115000"/>
                        </a:lnSpc>
                        <a:spcBef>
                          <a:spcPts val="0"/>
                        </a:spcBef>
                        <a:spcAft>
                          <a:spcPts val="0"/>
                        </a:spcAft>
                      </a:pPr>
                      <a:r>
                        <a:rPr lang="en-US" sz="1800" b="1" dirty="0" smtClean="0">
                          <a:solidFill>
                            <a:srgbClr val="660066"/>
                          </a:solidFill>
                          <a:latin typeface="Arial" pitchFamily="34" charset="0"/>
                          <a:ea typeface="Times New Roman"/>
                          <a:cs typeface="Arial" pitchFamily="34" charset="0"/>
                        </a:rPr>
                        <a:t>Upper Primary</a:t>
                      </a:r>
                      <a:endParaRPr lang="en-US" sz="18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solidFill>
                            <a:srgbClr val="660066"/>
                          </a:solidFill>
                          <a:latin typeface="Arial" pitchFamily="34" charset="0"/>
                          <a:cs typeface="Arial" pitchFamily="34" charset="0"/>
                        </a:rPr>
                        <a:t>16134</a:t>
                      </a:r>
                      <a:endParaRPr lang="en-US"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solidFill>
                            <a:srgbClr val="660066"/>
                          </a:solidFill>
                          <a:latin typeface="Arial" pitchFamily="34" charset="0"/>
                          <a:cs typeface="Arial" pitchFamily="34" charset="0"/>
                        </a:rPr>
                        <a:t>16210</a:t>
                      </a:r>
                      <a:endParaRPr lang="en-US"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solidFill>
                            <a:srgbClr val="660066"/>
                          </a:solidFill>
                          <a:latin typeface="Arial" pitchFamily="34" charset="0"/>
                          <a:ea typeface="Times New Roman"/>
                          <a:cs typeface="Arial" pitchFamily="34" charset="0"/>
                        </a:rPr>
                        <a:t>+76</a:t>
                      </a:r>
                      <a:endParaRPr lang="en-US" sz="1800"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marL="0" marR="0" algn="ctr">
                        <a:lnSpc>
                          <a:spcPct val="115000"/>
                        </a:lnSpc>
                        <a:spcBef>
                          <a:spcPts val="0"/>
                        </a:spcBef>
                        <a:spcAft>
                          <a:spcPts val="0"/>
                        </a:spcAft>
                      </a:pPr>
                      <a:endParaRPr lang="en-US" sz="20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149">
                <a:tc>
                  <a:txBody>
                    <a:bodyPr/>
                    <a:lstStyle/>
                    <a:p>
                      <a:pPr marL="0" marR="0" algn="ctr">
                        <a:lnSpc>
                          <a:spcPct val="115000"/>
                        </a:lnSpc>
                        <a:spcBef>
                          <a:spcPts val="0"/>
                        </a:spcBef>
                        <a:spcAft>
                          <a:spcPts val="0"/>
                        </a:spcAft>
                      </a:pPr>
                      <a:r>
                        <a:rPr lang="en-US" sz="1800" b="1" dirty="0" smtClean="0">
                          <a:solidFill>
                            <a:srgbClr val="660066"/>
                          </a:solidFill>
                          <a:latin typeface="Arial" pitchFamily="34" charset="0"/>
                          <a:ea typeface="Times New Roman"/>
                          <a:cs typeface="Arial" pitchFamily="34" charset="0"/>
                        </a:rPr>
                        <a:t>NCLP </a:t>
                      </a:r>
                      <a:endParaRPr lang="en-US" sz="18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solidFill>
                            <a:srgbClr val="660066"/>
                          </a:solidFill>
                          <a:latin typeface="Arial" pitchFamily="34" charset="0"/>
                          <a:cs typeface="Arial" pitchFamily="34" charset="0"/>
                        </a:rPr>
                        <a:t>270</a:t>
                      </a:r>
                      <a:endParaRPr lang="en-US"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dirty="0" smtClean="0">
                          <a:solidFill>
                            <a:srgbClr val="660066"/>
                          </a:solidFill>
                          <a:latin typeface="Arial" pitchFamily="34" charset="0"/>
                          <a:cs typeface="Arial" pitchFamily="34" charset="0"/>
                        </a:rPr>
                        <a:t>263</a:t>
                      </a:r>
                      <a:endParaRPr lang="en-US"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b="1" dirty="0" smtClean="0">
                          <a:solidFill>
                            <a:srgbClr val="660066"/>
                          </a:solidFill>
                          <a:latin typeface="Arial" pitchFamily="34" charset="0"/>
                          <a:ea typeface="Times New Roman"/>
                          <a:cs typeface="Arial" pitchFamily="34" charset="0"/>
                        </a:rPr>
                        <a:t>-7</a:t>
                      </a:r>
                      <a:endParaRPr lang="en-US" sz="1800"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800" dirty="0" smtClean="0">
                          <a:solidFill>
                            <a:srgbClr val="660066"/>
                          </a:solidFill>
                          <a:latin typeface="Arial" pitchFamily="34" charset="0"/>
                          <a:ea typeface="Times New Roman"/>
                          <a:cs typeface="Arial" pitchFamily="34" charset="0"/>
                        </a:rPr>
                        <a:t>In  Coimbatore (1),</a:t>
                      </a:r>
                      <a:r>
                        <a:rPr lang="en-US" sz="1800" baseline="0" dirty="0" smtClean="0">
                          <a:solidFill>
                            <a:srgbClr val="660066"/>
                          </a:solidFill>
                          <a:latin typeface="Arial" pitchFamily="34" charset="0"/>
                          <a:ea typeface="Times New Roman"/>
                          <a:cs typeface="Arial" pitchFamily="34" charset="0"/>
                        </a:rPr>
                        <a:t> </a:t>
                      </a:r>
                      <a:r>
                        <a:rPr lang="en-US" sz="1800" baseline="0" dirty="0" err="1" smtClean="0">
                          <a:solidFill>
                            <a:srgbClr val="660066"/>
                          </a:solidFill>
                          <a:latin typeface="Arial" pitchFamily="34" charset="0"/>
                          <a:ea typeface="Times New Roman"/>
                          <a:cs typeface="Arial" pitchFamily="34" charset="0"/>
                        </a:rPr>
                        <a:t>Karur</a:t>
                      </a:r>
                      <a:r>
                        <a:rPr lang="en-US" sz="1800" baseline="0" dirty="0" smtClean="0">
                          <a:solidFill>
                            <a:srgbClr val="660066"/>
                          </a:solidFill>
                          <a:latin typeface="Arial" pitchFamily="34" charset="0"/>
                          <a:ea typeface="Times New Roman"/>
                          <a:cs typeface="Arial" pitchFamily="34" charset="0"/>
                        </a:rPr>
                        <a:t> (5) &amp; </a:t>
                      </a:r>
                      <a:r>
                        <a:rPr lang="en-US" sz="1800" baseline="0" dirty="0" err="1" smtClean="0">
                          <a:solidFill>
                            <a:srgbClr val="660066"/>
                          </a:solidFill>
                          <a:latin typeface="Arial" pitchFamily="34" charset="0"/>
                          <a:ea typeface="Times New Roman"/>
                          <a:cs typeface="Arial" pitchFamily="34" charset="0"/>
                        </a:rPr>
                        <a:t>Krishnagiri</a:t>
                      </a:r>
                      <a:r>
                        <a:rPr lang="en-US" sz="1800" baseline="0" dirty="0" smtClean="0">
                          <a:solidFill>
                            <a:srgbClr val="660066"/>
                          </a:solidFill>
                          <a:latin typeface="Arial" pitchFamily="34" charset="0"/>
                          <a:ea typeface="Times New Roman"/>
                          <a:cs typeface="Arial" pitchFamily="34" charset="0"/>
                        </a:rPr>
                        <a:t> (1) </a:t>
                      </a:r>
                      <a:r>
                        <a:rPr lang="en-US" sz="1800" dirty="0" smtClean="0">
                          <a:solidFill>
                            <a:srgbClr val="660066"/>
                          </a:solidFill>
                          <a:latin typeface="Arial" pitchFamily="34" charset="0"/>
                          <a:ea typeface="Times New Roman"/>
                          <a:cs typeface="Arial" pitchFamily="34" charset="0"/>
                        </a:rPr>
                        <a:t>districts</a:t>
                      </a:r>
                      <a:r>
                        <a:rPr lang="en-US" sz="1800" baseline="0" dirty="0" smtClean="0">
                          <a:solidFill>
                            <a:srgbClr val="660066"/>
                          </a:solidFill>
                          <a:latin typeface="Arial" pitchFamily="34" charset="0"/>
                          <a:ea typeface="Times New Roman"/>
                          <a:cs typeface="Arial" pitchFamily="34" charset="0"/>
                        </a:rPr>
                        <a:t> </a:t>
                      </a:r>
                      <a:r>
                        <a:rPr lang="en-US" sz="1800" dirty="0" smtClean="0">
                          <a:solidFill>
                            <a:srgbClr val="660066"/>
                          </a:solidFill>
                          <a:latin typeface="Arial" pitchFamily="34" charset="0"/>
                          <a:ea typeface="Times New Roman"/>
                          <a:cs typeface="Arial" pitchFamily="34" charset="0"/>
                        </a:rPr>
                        <a:t>NCLP</a:t>
                      </a:r>
                      <a:r>
                        <a:rPr lang="en-US" sz="1800" baseline="0" dirty="0" smtClean="0">
                          <a:solidFill>
                            <a:srgbClr val="660066"/>
                          </a:solidFill>
                          <a:latin typeface="Arial" pitchFamily="34" charset="0"/>
                          <a:ea typeface="Times New Roman"/>
                          <a:cs typeface="Arial" pitchFamily="34" charset="0"/>
                        </a:rPr>
                        <a:t> </a:t>
                      </a:r>
                      <a:r>
                        <a:rPr lang="en-US" sz="1800" baseline="0" dirty="0" err="1" smtClean="0">
                          <a:solidFill>
                            <a:srgbClr val="660066"/>
                          </a:solidFill>
                          <a:latin typeface="Arial" pitchFamily="34" charset="0"/>
                          <a:ea typeface="Times New Roman"/>
                          <a:cs typeface="Arial" pitchFamily="34" charset="0"/>
                        </a:rPr>
                        <a:t>centres</a:t>
                      </a:r>
                      <a:r>
                        <a:rPr lang="en-US" sz="1800" baseline="0" dirty="0" smtClean="0">
                          <a:solidFill>
                            <a:srgbClr val="660066"/>
                          </a:solidFill>
                          <a:latin typeface="Arial" pitchFamily="34" charset="0"/>
                          <a:ea typeface="Times New Roman"/>
                          <a:cs typeface="Arial" pitchFamily="34" charset="0"/>
                        </a:rPr>
                        <a:t> closed.</a:t>
                      </a:r>
                      <a:endParaRPr lang="en-US" sz="1800"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7136">
                <a:tc>
                  <a:txBody>
                    <a:bodyPr/>
                    <a:lstStyle/>
                    <a:p>
                      <a:pPr marL="0" marR="0" algn="ctr">
                        <a:lnSpc>
                          <a:spcPct val="115000"/>
                        </a:lnSpc>
                        <a:spcBef>
                          <a:spcPts val="0"/>
                        </a:spcBef>
                        <a:spcAft>
                          <a:spcPts val="0"/>
                        </a:spcAft>
                      </a:pPr>
                      <a:r>
                        <a:rPr lang="en-US" sz="2400" b="1" dirty="0" smtClean="0">
                          <a:solidFill>
                            <a:srgbClr val="C00000"/>
                          </a:solidFill>
                          <a:latin typeface="Arial" pitchFamily="34" charset="0"/>
                          <a:ea typeface="Times New Roman"/>
                          <a:cs typeface="Arial" pitchFamily="34" charset="0"/>
                        </a:rPr>
                        <a:t>Total </a:t>
                      </a:r>
                      <a:endParaRPr lang="en-US" sz="2400" b="1" dirty="0">
                        <a:solidFill>
                          <a:srgbClr val="C0000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smtClean="0">
                          <a:solidFill>
                            <a:srgbClr val="C00000"/>
                          </a:solidFill>
                          <a:latin typeface="Arial" pitchFamily="34" charset="0"/>
                          <a:cs typeface="Arial" pitchFamily="34" charset="0"/>
                        </a:rPr>
                        <a:t>43205</a:t>
                      </a:r>
                      <a:endParaRPr lang="en-US" sz="2400" b="1" dirty="0">
                        <a:solidFill>
                          <a:srgbClr val="C0000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2400" b="1" dirty="0" smtClean="0">
                          <a:solidFill>
                            <a:srgbClr val="C00000"/>
                          </a:solidFill>
                          <a:latin typeface="Arial" pitchFamily="34" charset="0"/>
                          <a:cs typeface="Arial" pitchFamily="34" charset="0"/>
                        </a:rPr>
                        <a:t>43283</a:t>
                      </a:r>
                      <a:endParaRPr lang="en-US" sz="2400" b="1" dirty="0">
                        <a:solidFill>
                          <a:srgbClr val="C0000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800"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endParaRPr lang="en-US" sz="1800"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Title 1"/>
          <p:cNvSpPr txBox="1">
            <a:spLocks/>
          </p:cNvSpPr>
          <p:nvPr/>
        </p:nvSpPr>
        <p:spPr>
          <a:xfrm>
            <a:off x="1905000" y="685800"/>
            <a:ext cx="5257800" cy="6858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smtClean="0">
                <a:ln>
                  <a:noFill/>
                </a:ln>
                <a:solidFill>
                  <a:srgbClr val="7030A0"/>
                </a:solidFill>
                <a:effectLst/>
                <a:uLnTx/>
                <a:uFillTx/>
                <a:latin typeface="Arial" pitchFamily="34" charset="0"/>
                <a:ea typeface="+mj-ea"/>
                <a:cs typeface="Arial" pitchFamily="34" charset="0"/>
              </a:rPr>
              <a:t>Proposal for 2019-2020</a:t>
            </a:r>
            <a:endParaRPr kumimoji="0" lang="en-US" sz="3200" b="1" i="0" u="sng" strike="noStrike" kern="1200" cap="none" spc="0" normalizeH="0" baseline="0" noProof="0" dirty="0">
              <a:ln>
                <a:noFill/>
              </a:ln>
              <a:solidFill>
                <a:srgbClr val="7030A0"/>
              </a:solidFill>
              <a:effectLst/>
              <a:uLnTx/>
              <a:uFillTx/>
              <a:latin typeface="Arial" pitchFamily="34" charset="0"/>
              <a:ea typeface="+mj-ea"/>
              <a:cs typeface="Arial" pitchFamily="34" charset="0"/>
            </a:endParaRPr>
          </a:p>
        </p:txBody>
      </p:sp>
      <p:pic>
        <p:nvPicPr>
          <p:cNvPr id="9"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TextBox 4"/>
          <p:cNvSpPr txBox="1"/>
          <p:nvPr/>
        </p:nvSpPr>
        <p:spPr>
          <a:xfrm>
            <a:off x="457200" y="1278553"/>
            <a:ext cx="8153400" cy="4893647"/>
          </a:xfrm>
          <a:prstGeom prst="rect">
            <a:avLst/>
          </a:prstGeom>
          <a:noFill/>
          <a:ln>
            <a:solidFill>
              <a:schemeClr val="tx1"/>
            </a:solidFill>
          </a:ln>
        </p:spPr>
        <p:txBody>
          <a:bodyPr wrap="square">
            <a:spAutoFit/>
          </a:bodyPr>
          <a:lstStyle/>
          <a:p>
            <a:pPr marL="457200" indent="-457200" algn="just">
              <a:buClr>
                <a:srgbClr val="660066"/>
              </a:buClr>
              <a:buFont typeface="Wingdings" pitchFamily="2" charset="2"/>
              <a:buChar char="v"/>
              <a:defRPr/>
            </a:pPr>
            <a:r>
              <a:rPr lang="en-US" sz="2400" b="1" dirty="0" smtClean="0">
                <a:solidFill>
                  <a:srgbClr val="C00000"/>
                </a:solidFill>
                <a:latin typeface="Arial" pitchFamily="34" charset="0"/>
                <a:cs typeface="Arial" pitchFamily="34" charset="0"/>
              </a:rPr>
              <a:t>Across the State of Tamil Nadu, </a:t>
            </a:r>
            <a:r>
              <a:rPr lang="en-US" sz="2400" b="1" dirty="0" smtClean="0">
                <a:solidFill>
                  <a:srgbClr val="002060"/>
                </a:solidFill>
                <a:latin typeface="Arial" pitchFamily="34" charset="0"/>
                <a:cs typeface="Arial" pitchFamily="34" charset="0"/>
              </a:rPr>
              <a:t>43,283</a:t>
            </a:r>
            <a:r>
              <a:rPr lang="en-US" sz="2400" b="1" dirty="0" smtClean="0">
                <a:solidFill>
                  <a:srgbClr val="C00000"/>
                </a:solidFill>
                <a:latin typeface="Arial" pitchFamily="34" charset="0"/>
                <a:cs typeface="Arial" pitchFamily="34" charset="0"/>
              </a:rPr>
              <a:t> Noon Meal Centres are functioning.</a:t>
            </a:r>
          </a:p>
          <a:p>
            <a:pPr marL="457200" indent="-457200" algn="just" fontAlgn="auto">
              <a:spcBef>
                <a:spcPts val="0"/>
              </a:spcBef>
              <a:spcAft>
                <a:spcPts val="0"/>
              </a:spcAft>
              <a:buClr>
                <a:srgbClr val="660066"/>
              </a:buClr>
              <a:buFont typeface="Wingdings" pitchFamily="2" charset="2"/>
              <a:buChar char="v"/>
              <a:defRPr/>
            </a:pPr>
            <a:endParaRPr lang="en-US" sz="2400" b="1" dirty="0" smtClean="0">
              <a:solidFill>
                <a:srgbClr val="C00000"/>
              </a:solidFill>
              <a:latin typeface="Arial" pitchFamily="34" charset="0"/>
              <a:cs typeface="Arial" pitchFamily="34" charset="0"/>
            </a:endParaRPr>
          </a:p>
          <a:p>
            <a:pPr marL="457200" indent="-457200" algn="just">
              <a:buClr>
                <a:srgbClr val="660066"/>
              </a:buClr>
              <a:buFont typeface="Wingdings" pitchFamily="2" charset="2"/>
              <a:buChar char="v"/>
              <a:defRPr/>
            </a:pPr>
            <a:r>
              <a:rPr lang="en-US" sz="2400" b="1" dirty="0" smtClean="0">
                <a:solidFill>
                  <a:srgbClr val="002060"/>
                </a:solidFill>
                <a:latin typeface="Arial" pitchFamily="34" charset="0"/>
                <a:cs typeface="Arial" pitchFamily="34" charset="0"/>
              </a:rPr>
              <a:t>1,28,130</a:t>
            </a:r>
            <a:r>
              <a:rPr lang="en-US" sz="2400" b="1" dirty="0" smtClean="0">
                <a:solidFill>
                  <a:srgbClr val="C00000"/>
                </a:solidFill>
                <a:latin typeface="Arial" pitchFamily="34" charset="0"/>
                <a:cs typeface="Arial" pitchFamily="34" charset="0"/>
              </a:rPr>
              <a:t>  Noon Meal Employees have been engaged</a:t>
            </a:r>
            <a:endParaRPr lang="en-US" sz="2000" b="1" dirty="0" smtClean="0">
              <a:solidFill>
                <a:srgbClr val="C00000"/>
              </a:solidFill>
              <a:latin typeface="Arial" pitchFamily="34" charset="0"/>
              <a:cs typeface="Arial" pitchFamily="34" charset="0"/>
            </a:endParaRPr>
          </a:p>
          <a:p>
            <a:pPr marL="457200" indent="-457200" algn="just" fontAlgn="auto">
              <a:spcBef>
                <a:spcPts val="0"/>
              </a:spcBef>
              <a:spcAft>
                <a:spcPts val="0"/>
              </a:spcAft>
              <a:buClr>
                <a:srgbClr val="660066"/>
              </a:buClr>
              <a:buFont typeface="Wingdings" pitchFamily="2" charset="2"/>
              <a:buChar char="v"/>
              <a:defRPr/>
            </a:pPr>
            <a:endParaRPr lang="en-US" sz="2400" b="1" dirty="0" smtClean="0">
              <a:solidFill>
                <a:srgbClr val="C00000"/>
              </a:solidFill>
              <a:latin typeface="Arial" pitchFamily="34" charset="0"/>
              <a:cs typeface="Arial" pitchFamily="34" charset="0"/>
            </a:endParaRPr>
          </a:p>
          <a:p>
            <a:pPr marL="457200" indent="-457200" algn="just" fontAlgn="auto">
              <a:spcBef>
                <a:spcPts val="0"/>
              </a:spcBef>
              <a:spcAft>
                <a:spcPts val="0"/>
              </a:spcAft>
              <a:buClr>
                <a:srgbClr val="660066"/>
              </a:buClr>
              <a:buFont typeface="Wingdings" pitchFamily="2" charset="2"/>
              <a:buChar char="v"/>
              <a:defRPr/>
            </a:pPr>
            <a:r>
              <a:rPr lang="en-US" sz="2400" b="1" dirty="0" smtClean="0">
                <a:solidFill>
                  <a:srgbClr val="002060"/>
                </a:solidFill>
                <a:latin typeface="Arial" pitchFamily="34" charset="0"/>
                <a:cs typeface="Arial" pitchFamily="34" charset="0"/>
              </a:rPr>
              <a:t>43 </a:t>
            </a:r>
            <a:r>
              <a:rPr lang="en-US" sz="2400" b="1" dirty="0" err="1" smtClean="0">
                <a:solidFill>
                  <a:srgbClr val="002060"/>
                </a:solidFill>
                <a:latin typeface="Arial" pitchFamily="34" charset="0"/>
                <a:cs typeface="Arial" pitchFamily="34" charset="0"/>
              </a:rPr>
              <a:t>lakhs</a:t>
            </a:r>
            <a:r>
              <a:rPr lang="en-US" sz="2400" b="1" dirty="0" smtClean="0">
                <a:solidFill>
                  <a:srgbClr val="002060"/>
                </a:solidFill>
                <a:latin typeface="Arial" pitchFamily="34" charset="0"/>
                <a:cs typeface="Arial" pitchFamily="34" charset="0"/>
              </a:rPr>
              <a:t> </a:t>
            </a:r>
            <a:r>
              <a:rPr lang="en-US" sz="2400" b="1" dirty="0" smtClean="0">
                <a:solidFill>
                  <a:srgbClr val="C00000"/>
                </a:solidFill>
                <a:latin typeface="Arial" pitchFamily="34" charset="0"/>
                <a:cs typeface="Arial" pitchFamily="34" charset="0"/>
              </a:rPr>
              <a:t>children, studying in Primary &amp; Upper Primary schools  are provided with hot cooked nutritious variety meals on all school working days (220 days) inside </a:t>
            </a:r>
            <a:r>
              <a:rPr lang="en-US" sz="2400" b="1" dirty="0">
                <a:solidFill>
                  <a:srgbClr val="C00000"/>
                </a:solidFill>
                <a:latin typeface="Arial" pitchFamily="34" charset="0"/>
                <a:cs typeface="Arial" pitchFamily="34" charset="0"/>
              </a:rPr>
              <a:t>the school campus itself</a:t>
            </a:r>
            <a:r>
              <a:rPr lang="en-US" sz="2400" b="1" dirty="0" smtClean="0">
                <a:solidFill>
                  <a:srgbClr val="C00000"/>
                </a:solidFill>
                <a:latin typeface="Arial" pitchFamily="34" charset="0"/>
                <a:cs typeface="Arial" pitchFamily="34" charset="0"/>
              </a:rPr>
              <a:t>.</a:t>
            </a:r>
          </a:p>
          <a:p>
            <a:pPr marL="457200" indent="-457200" algn="just" fontAlgn="auto">
              <a:spcBef>
                <a:spcPts val="0"/>
              </a:spcBef>
              <a:spcAft>
                <a:spcPts val="0"/>
              </a:spcAft>
              <a:buClr>
                <a:srgbClr val="660066"/>
              </a:buClr>
              <a:buFont typeface="Wingdings" pitchFamily="2" charset="2"/>
              <a:buChar char="v"/>
              <a:defRPr/>
            </a:pPr>
            <a:endParaRPr lang="en-US" sz="2400" b="1" dirty="0" smtClean="0">
              <a:solidFill>
                <a:srgbClr val="C00000"/>
              </a:solidFill>
              <a:latin typeface="Arial" pitchFamily="34" charset="0"/>
              <a:cs typeface="Arial" pitchFamily="34" charset="0"/>
            </a:endParaRPr>
          </a:p>
          <a:p>
            <a:pPr marL="457200" indent="-457200" algn="just" fontAlgn="auto">
              <a:spcBef>
                <a:spcPts val="0"/>
              </a:spcBef>
              <a:spcAft>
                <a:spcPts val="0"/>
              </a:spcAft>
              <a:buClr>
                <a:srgbClr val="660066"/>
              </a:buClr>
              <a:buFont typeface="Wingdings" pitchFamily="2" charset="2"/>
              <a:buChar char="v"/>
              <a:defRPr/>
            </a:pPr>
            <a:r>
              <a:rPr lang="en-US" sz="2400" b="1" dirty="0" smtClean="0">
                <a:solidFill>
                  <a:srgbClr val="002060"/>
                </a:solidFill>
                <a:latin typeface="Arial" pitchFamily="34" charset="0"/>
                <a:cs typeface="Arial" pitchFamily="34" charset="0"/>
              </a:rPr>
              <a:t>5530 </a:t>
            </a:r>
            <a:r>
              <a:rPr lang="en-US" sz="2400" b="1" dirty="0">
                <a:solidFill>
                  <a:srgbClr val="002060"/>
                </a:solidFill>
                <a:latin typeface="Arial" pitchFamily="34" charset="0"/>
                <a:cs typeface="Arial" pitchFamily="34" charset="0"/>
              </a:rPr>
              <a:t>Children </a:t>
            </a:r>
            <a:r>
              <a:rPr lang="en-US" sz="2400" b="1" dirty="0">
                <a:solidFill>
                  <a:srgbClr val="C00000"/>
                </a:solidFill>
                <a:latin typeface="Arial" pitchFamily="34" charset="0"/>
                <a:cs typeface="Arial" pitchFamily="34" charset="0"/>
              </a:rPr>
              <a:t>studying in National Child </a:t>
            </a:r>
            <a:r>
              <a:rPr lang="en-US" sz="2400" b="1" dirty="0" err="1">
                <a:solidFill>
                  <a:srgbClr val="C00000"/>
                </a:solidFill>
                <a:latin typeface="Arial" pitchFamily="34" charset="0"/>
                <a:cs typeface="Arial" pitchFamily="34" charset="0"/>
              </a:rPr>
              <a:t>Labour</a:t>
            </a:r>
            <a:r>
              <a:rPr lang="en-US" sz="2400" b="1" dirty="0">
                <a:solidFill>
                  <a:srgbClr val="C00000"/>
                </a:solidFill>
                <a:latin typeface="Arial" pitchFamily="34" charset="0"/>
                <a:cs typeface="Arial" pitchFamily="34" charset="0"/>
              </a:rPr>
              <a:t> Special Schools are also provided with Nutritious </a:t>
            </a:r>
            <a:r>
              <a:rPr lang="en-US" sz="2400" b="1" dirty="0" smtClean="0">
                <a:solidFill>
                  <a:srgbClr val="C00000"/>
                </a:solidFill>
                <a:latin typeface="Arial" pitchFamily="34" charset="0"/>
                <a:cs typeface="Arial" pitchFamily="34" charset="0"/>
              </a:rPr>
              <a:t>variety meals </a:t>
            </a:r>
            <a:r>
              <a:rPr lang="en-US" sz="2400" b="1" dirty="0">
                <a:solidFill>
                  <a:srgbClr val="C00000"/>
                </a:solidFill>
                <a:latin typeface="Arial" pitchFamily="34" charset="0"/>
                <a:cs typeface="Arial" pitchFamily="34" charset="0"/>
              </a:rPr>
              <a:t>in 16 </a:t>
            </a:r>
            <a:r>
              <a:rPr lang="en-US" sz="2400" b="1" dirty="0" smtClean="0">
                <a:solidFill>
                  <a:srgbClr val="C00000"/>
                </a:solidFill>
                <a:latin typeface="Arial" pitchFamily="34" charset="0"/>
                <a:cs typeface="Arial" pitchFamily="34" charset="0"/>
              </a:rPr>
              <a:t>Districts for 312 days in a year.</a:t>
            </a:r>
          </a:p>
        </p:txBody>
      </p:sp>
      <p:pic>
        <p:nvPicPr>
          <p:cNvPr id="6" name="Picture 4" descr="Seal_of_Tamil_Nadu"/>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a:xfrm>
            <a:off x="1295400" y="205767"/>
            <a:ext cx="838200" cy="937233"/>
          </a:xfrm>
          <a:prstGeom prst="rect">
            <a:avLst/>
          </a:prstGeom>
          <a:noFill/>
        </p:spPr>
      </p:pic>
      <p:pic>
        <p:nvPicPr>
          <p:cNvPr id="7" name="Picture 5" descr="C:\Documents and Settings\user\Desktop\LOGO\MDM_LOGO_JPEG.JPG"/>
          <p:cNvPicPr>
            <a:picLocks noChangeAspect="1" noChangeArrowheads="1"/>
          </p:cNvPicPr>
          <p:nvPr/>
        </p:nvPicPr>
        <p:blipFill>
          <a:blip r:embed="rId3" cstate="print">
            <a:clrChange>
              <a:clrFrom>
                <a:srgbClr val="FFFEF8"/>
              </a:clrFrom>
              <a:clrTo>
                <a:srgbClr val="FFFEF8">
                  <a:alpha val="0"/>
                </a:srgbClr>
              </a:clrTo>
            </a:clrChange>
          </a:blip>
          <a:srcRect l="27779" t="13121" r="27777" b="10283"/>
          <a:stretch>
            <a:fillRect/>
          </a:stretch>
        </p:blipFill>
        <p:spPr bwMode="auto">
          <a:xfrm>
            <a:off x="7162800" y="152400"/>
            <a:ext cx="685800" cy="914400"/>
          </a:xfrm>
          <a:prstGeom prst="rect">
            <a:avLst/>
          </a:prstGeom>
          <a:noFill/>
          <a:ln w="9525">
            <a:noFill/>
            <a:miter lim="800000"/>
            <a:headEnd/>
            <a:tailEnd/>
          </a:ln>
        </p:spPr>
      </p:pic>
      <p:sp>
        <p:nvSpPr>
          <p:cNvPr id="8" name="Title 1"/>
          <p:cNvSpPr txBox="1">
            <a:spLocks/>
          </p:cNvSpPr>
          <p:nvPr/>
        </p:nvSpPr>
        <p:spPr>
          <a:xfrm>
            <a:off x="2438400" y="533400"/>
            <a:ext cx="4343400" cy="381000"/>
          </a:xfrm>
          <a:prstGeom prst="rect">
            <a:avLst/>
          </a:prstGeom>
          <a:solidFill>
            <a:srgbClr val="7030A0"/>
          </a:solidFill>
          <a:ln>
            <a:noFill/>
          </a:ln>
        </p:spPr>
        <p:txBody>
          <a:bodyPr vert="horz" lIns="0" rIns="0" bIns="0"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mj-ea"/>
                <a:cs typeface="Arial" pitchFamily="34" charset="0"/>
              </a:rPr>
              <a:t>NOON MEAL PROGRAMME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762000"/>
            <a:ext cx="7467600" cy="838200"/>
          </a:xfrm>
        </p:spPr>
        <p:txBody>
          <a:bodyPr rtlCol="0">
            <a:normAutofit fontScale="90000"/>
          </a:bodyPr>
          <a:lstStyle/>
          <a:p>
            <a:pPr algn="ctr" eaLnBrk="1" fontAlgn="auto" hangingPunct="1">
              <a:lnSpc>
                <a:spcPct val="150000"/>
              </a:lnSpc>
              <a:spcAft>
                <a:spcPts val="0"/>
              </a:spcAft>
              <a:defRPr/>
            </a:pPr>
            <a:r>
              <a:rPr lang="en-US" sz="2700" b="1" u="sng" dirty="0" smtClean="0">
                <a:solidFill>
                  <a:srgbClr val="660066"/>
                </a:solidFill>
                <a:latin typeface="Arial" pitchFamily="34" charset="0"/>
                <a:cs typeface="Arial" pitchFamily="34" charset="0"/>
              </a:rPr>
              <a:t>Meal Cost fixed by GOI for per beneficiary / per day</a:t>
            </a:r>
            <a:r>
              <a:rPr lang="en-US" sz="2700" b="1" dirty="0" smtClean="0">
                <a:solidFill>
                  <a:srgbClr val="660066"/>
                </a:solidFill>
                <a:latin typeface="Arial" pitchFamily="34" charset="0"/>
                <a:cs typeface="Arial" pitchFamily="34" charset="0"/>
              </a:rPr>
              <a:t/>
            </a:r>
            <a:br>
              <a:rPr lang="en-US" sz="2700" b="1" dirty="0" smtClean="0">
                <a:solidFill>
                  <a:srgbClr val="660066"/>
                </a:solidFill>
                <a:latin typeface="Arial" pitchFamily="34" charset="0"/>
                <a:cs typeface="Arial" pitchFamily="34" charset="0"/>
              </a:rPr>
            </a:br>
            <a:r>
              <a:rPr lang="en-US" sz="1800" b="1" dirty="0" smtClean="0">
                <a:solidFill>
                  <a:srgbClr val="660066"/>
                </a:solidFill>
                <a:latin typeface="Arial" pitchFamily="34" charset="0"/>
                <a:cs typeface="Arial" pitchFamily="34" charset="0"/>
              </a:rPr>
              <a:t>(excluding </a:t>
            </a:r>
            <a:r>
              <a:rPr lang="en-US" sz="1800" b="1" dirty="0" err="1" smtClean="0">
                <a:solidFill>
                  <a:srgbClr val="660066"/>
                </a:solidFill>
                <a:latin typeface="Arial" pitchFamily="34" charset="0"/>
                <a:cs typeface="Arial" pitchFamily="34" charset="0"/>
              </a:rPr>
              <a:t>labour</a:t>
            </a:r>
            <a:r>
              <a:rPr lang="en-US" sz="1800" b="1" dirty="0" smtClean="0">
                <a:solidFill>
                  <a:srgbClr val="660066"/>
                </a:solidFill>
                <a:latin typeface="Arial" pitchFamily="34" charset="0"/>
                <a:cs typeface="Arial" pitchFamily="34" charset="0"/>
              </a:rPr>
              <a:t> and administrative charges)</a:t>
            </a:r>
            <a:endParaRPr lang="en-US" sz="2000" b="1" dirty="0">
              <a:solidFill>
                <a:srgbClr val="660066"/>
              </a:solidFill>
              <a:latin typeface="Arial" pitchFamily="34" charset="0"/>
              <a:cs typeface="Arial" pitchFamily="34" charset="0"/>
            </a:endParaRPr>
          </a:p>
        </p:txBody>
      </p:sp>
      <p:sp>
        <p:nvSpPr>
          <p:cNvPr id="5" name="Slide Number Placeholder 3"/>
          <p:cNvSpPr>
            <a:spLocks noGrp="1"/>
          </p:cNvSpPr>
          <p:nvPr>
            <p:ph type="sldNum" sz="quarter" idx="12"/>
          </p:nvPr>
        </p:nvSpPr>
        <p:spPr>
          <a:xfrm>
            <a:off x="6858000" y="6356350"/>
            <a:ext cx="2133600" cy="365125"/>
          </a:xfrm>
        </p:spPr>
        <p:txBody>
          <a:bodyPr/>
          <a:lstStyle/>
          <a:p>
            <a:pPr>
              <a:defRPr/>
            </a:pPr>
            <a:fld id="{33C319F0-E2B1-4C7F-8771-6BD0E72C6235}" type="slidenum">
              <a:rPr lang="en-US"/>
              <a:pPr>
                <a:defRPr/>
              </a:pPr>
              <a:t>20</a:t>
            </a:fld>
            <a:endParaRPr lang="en-US"/>
          </a:p>
        </p:txBody>
      </p:sp>
      <p:graphicFrame>
        <p:nvGraphicFramePr>
          <p:cNvPr id="6" name="Table 5"/>
          <p:cNvGraphicFramePr>
            <a:graphicFrameLocks noGrp="1"/>
          </p:cNvGraphicFramePr>
          <p:nvPr/>
        </p:nvGraphicFramePr>
        <p:xfrm>
          <a:off x="457200" y="1828800"/>
          <a:ext cx="8153400" cy="3962399"/>
        </p:xfrm>
        <a:graphic>
          <a:graphicData uri="http://schemas.openxmlformats.org/drawingml/2006/table">
            <a:tbl>
              <a:tblPr/>
              <a:tblGrid>
                <a:gridCol w="1842191"/>
                <a:gridCol w="1364585"/>
                <a:gridCol w="1023439"/>
                <a:gridCol w="1108726"/>
                <a:gridCol w="1620446"/>
                <a:gridCol w="1194013"/>
              </a:tblGrid>
              <a:tr h="1274117">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Class</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MDM Norms </a:t>
                      </a:r>
                      <a:r>
                        <a:rPr lang="en-US" sz="1800" b="1" kern="1200" dirty="0" smtClean="0">
                          <a:solidFill>
                            <a:srgbClr val="002060"/>
                          </a:solidFill>
                          <a:latin typeface="Arial" pitchFamily="34" charset="0"/>
                          <a:ea typeface="Times New Roman"/>
                          <a:cs typeface="Arial" pitchFamily="34" charset="0"/>
                        </a:rPr>
                        <a:t>(60:40)</a:t>
                      </a:r>
                      <a:endParaRPr lang="en-US" sz="1800"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Centre </a:t>
                      </a:r>
                      <a:r>
                        <a:rPr lang="en-US" sz="1800" b="1" kern="1200" dirty="0" smtClean="0">
                          <a:solidFill>
                            <a:srgbClr val="002060"/>
                          </a:solidFill>
                          <a:latin typeface="Arial" pitchFamily="34" charset="0"/>
                          <a:ea typeface="Times New Roman"/>
                          <a:cs typeface="Arial" pitchFamily="34" charset="0"/>
                        </a:rPr>
                        <a:t>60%</a:t>
                      </a:r>
                      <a:endParaRPr lang="en-US" sz="1800"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State </a:t>
                      </a:r>
                      <a:r>
                        <a:rPr lang="en-US" sz="1800" b="1" kern="1200" dirty="0" smtClean="0">
                          <a:solidFill>
                            <a:srgbClr val="002060"/>
                          </a:solidFill>
                          <a:latin typeface="Arial" pitchFamily="34" charset="0"/>
                          <a:ea typeface="Times New Roman"/>
                          <a:cs typeface="Arial" pitchFamily="34" charset="0"/>
                        </a:rPr>
                        <a:t>40%</a:t>
                      </a:r>
                      <a:endParaRPr lang="en-US" sz="1800"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Additional State contribution</a:t>
                      </a:r>
                      <a:endParaRPr lang="en-US" sz="1800"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Total </a:t>
                      </a:r>
                      <a:endParaRPr lang="en-US" sz="1800"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96094">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Primary </a:t>
                      </a:r>
                      <a:endParaRPr lang="en-US" sz="1800" b="1" dirty="0">
                        <a:solidFill>
                          <a:srgbClr val="002060"/>
                        </a:solidFill>
                        <a:latin typeface="Arial" pitchFamily="34" charset="0"/>
                        <a:ea typeface="Times New Roman"/>
                        <a:cs typeface="Arial" pitchFamily="34" charset="0"/>
                      </a:endParaRPr>
                    </a:p>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a:t>
                      </a:r>
                      <a:r>
                        <a:rPr lang="en-US" sz="1800" b="1" kern="1200" dirty="0" smtClean="0">
                          <a:solidFill>
                            <a:srgbClr val="002060"/>
                          </a:solidFill>
                          <a:latin typeface="Arial" pitchFamily="34" charset="0"/>
                          <a:ea typeface="Times New Roman"/>
                          <a:cs typeface="Arial" pitchFamily="34" charset="0"/>
                        </a:rPr>
                        <a:t>1 - 5  </a:t>
                      </a:r>
                      <a:r>
                        <a:rPr lang="en-US" sz="1800" b="1" kern="1200" dirty="0">
                          <a:solidFill>
                            <a:srgbClr val="002060"/>
                          </a:solidFill>
                          <a:latin typeface="Arial" pitchFamily="34" charset="0"/>
                          <a:ea typeface="Times New Roman"/>
                          <a:cs typeface="Arial" pitchFamily="34" charset="0"/>
                        </a:rPr>
                        <a:t>Std)</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kern="1200" dirty="0" smtClean="0">
                          <a:solidFill>
                            <a:srgbClr val="002060"/>
                          </a:solidFill>
                          <a:latin typeface="Arial" pitchFamily="34" charset="0"/>
                          <a:ea typeface="Times New Roman"/>
                          <a:cs typeface="Arial" pitchFamily="34" charset="0"/>
                        </a:rPr>
                        <a:t>4.35</a:t>
                      </a:r>
                      <a:endParaRPr lang="en-US" sz="1800" b="1" dirty="0">
                        <a:solidFill>
                          <a:srgbClr val="002060"/>
                        </a:solidFill>
                        <a:latin typeface="Arial" pitchFamily="34" charset="0"/>
                        <a:ea typeface="Times New Roman"/>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kern="1200" dirty="0" smtClean="0">
                          <a:solidFill>
                            <a:srgbClr val="002060"/>
                          </a:solidFill>
                          <a:latin typeface="Arial" pitchFamily="34" charset="0"/>
                          <a:ea typeface="Times New Roman"/>
                          <a:cs typeface="Arial" pitchFamily="34" charset="0"/>
                        </a:rPr>
                        <a:t>2.61</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kern="1200" dirty="0" smtClean="0">
                          <a:solidFill>
                            <a:srgbClr val="002060"/>
                          </a:solidFill>
                          <a:latin typeface="Arial" pitchFamily="34" charset="0"/>
                          <a:ea typeface="Times New Roman"/>
                          <a:cs typeface="Arial" pitchFamily="34" charset="0"/>
                        </a:rPr>
                        <a:t>1.74</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kern="1200" dirty="0" smtClean="0">
                          <a:solidFill>
                            <a:srgbClr val="002060"/>
                          </a:solidFill>
                          <a:latin typeface="Arial" pitchFamily="34" charset="0"/>
                          <a:ea typeface="Times New Roman"/>
                          <a:cs typeface="Arial" pitchFamily="34" charset="0"/>
                        </a:rPr>
                        <a:t>2.51 </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2000" b="1" dirty="0" smtClean="0">
                          <a:solidFill>
                            <a:srgbClr val="002060"/>
                          </a:solidFill>
                          <a:latin typeface="Arial" pitchFamily="34" charset="0"/>
                          <a:ea typeface="Times New Roman"/>
                          <a:cs typeface="Arial" pitchFamily="34" charset="0"/>
                        </a:rPr>
                        <a:t>6.86</a:t>
                      </a:r>
                      <a:endParaRPr lang="en-US" sz="20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96094">
                <a:tc>
                  <a:txBody>
                    <a:bodyPr/>
                    <a:lstStyle/>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Upper Primary</a:t>
                      </a:r>
                      <a:endParaRPr lang="en-US" sz="1800" b="1" dirty="0">
                        <a:solidFill>
                          <a:srgbClr val="002060"/>
                        </a:solidFill>
                        <a:latin typeface="Arial" pitchFamily="34" charset="0"/>
                        <a:ea typeface="Times New Roman"/>
                        <a:cs typeface="Arial" pitchFamily="34" charset="0"/>
                      </a:endParaRPr>
                    </a:p>
                    <a:p>
                      <a:pPr marL="0" marR="0" algn="ctr" fontAlgn="base">
                        <a:lnSpc>
                          <a:spcPct val="115000"/>
                        </a:lnSpc>
                        <a:spcBef>
                          <a:spcPts val="0"/>
                        </a:spcBef>
                        <a:spcAft>
                          <a:spcPts val="0"/>
                        </a:spcAft>
                      </a:pPr>
                      <a:r>
                        <a:rPr lang="en-US" sz="1800" b="1" kern="1200" dirty="0">
                          <a:solidFill>
                            <a:srgbClr val="002060"/>
                          </a:solidFill>
                          <a:latin typeface="Arial" pitchFamily="34" charset="0"/>
                          <a:ea typeface="Times New Roman"/>
                          <a:cs typeface="Arial" pitchFamily="34" charset="0"/>
                        </a:rPr>
                        <a:t> (</a:t>
                      </a:r>
                      <a:r>
                        <a:rPr lang="en-US" sz="1800" b="1" kern="1200" dirty="0" smtClean="0">
                          <a:solidFill>
                            <a:srgbClr val="002060"/>
                          </a:solidFill>
                          <a:latin typeface="Arial" pitchFamily="34" charset="0"/>
                          <a:ea typeface="Times New Roman"/>
                          <a:cs typeface="Arial" pitchFamily="34" charset="0"/>
                        </a:rPr>
                        <a:t>6 - 8 </a:t>
                      </a:r>
                      <a:r>
                        <a:rPr lang="en-US" sz="1800" b="1" kern="1200" dirty="0">
                          <a:solidFill>
                            <a:srgbClr val="002060"/>
                          </a:solidFill>
                          <a:latin typeface="Arial" pitchFamily="34" charset="0"/>
                          <a:ea typeface="Times New Roman"/>
                          <a:cs typeface="Arial" pitchFamily="34" charset="0"/>
                        </a:rPr>
                        <a:t>Std)</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kern="1200" dirty="0" smtClean="0">
                          <a:solidFill>
                            <a:srgbClr val="002060"/>
                          </a:solidFill>
                          <a:latin typeface="Arial" pitchFamily="34" charset="0"/>
                          <a:ea typeface="Times New Roman"/>
                          <a:cs typeface="Arial" pitchFamily="34" charset="0"/>
                        </a:rPr>
                        <a:t>6.51</a:t>
                      </a:r>
                      <a:endParaRPr lang="en-US" sz="1800" b="1" dirty="0">
                        <a:solidFill>
                          <a:srgbClr val="002060"/>
                        </a:solidFill>
                        <a:latin typeface="Arial" pitchFamily="34" charset="0"/>
                        <a:ea typeface="Times New Roman"/>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dirty="0" smtClean="0">
                          <a:solidFill>
                            <a:srgbClr val="002060"/>
                          </a:solidFill>
                          <a:latin typeface="Arial" pitchFamily="34" charset="0"/>
                          <a:ea typeface="Times New Roman"/>
                          <a:cs typeface="Arial" pitchFamily="34" charset="0"/>
                        </a:rPr>
                        <a:t>3.91</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dirty="0" smtClean="0">
                          <a:solidFill>
                            <a:srgbClr val="002060"/>
                          </a:solidFill>
                          <a:latin typeface="Arial" pitchFamily="34" charset="0"/>
                          <a:ea typeface="Times New Roman"/>
                          <a:cs typeface="Arial" pitchFamily="34" charset="0"/>
                        </a:rPr>
                        <a:t>2.60</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kern="1200" dirty="0" smtClean="0">
                          <a:solidFill>
                            <a:srgbClr val="002060"/>
                          </a:solidFill>
                          <a:latin typeface="Arial" pitchFamily="34" charset="0"/>
                          <a:ea typeface="Times New Roman"/>
                          <a:cs typeface="Arial" pitchFamily="34" charset="0"/>
                        </a:rPr>
                        <a:t>0.45 </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base">
                        <a:lnSpc>
                          <a:spcPct val="115000"/>
                        </a:lnSpc>
                        <a:spcBef>
                          <a:spcPts val="0"/>
                        </a:spcBef>
                        <a:spcAft>
                          <a:spcPts val="0"/>
                        </a:spcAft>
                      </a:pPr>
                      <a:r>
                        <a:rPr lang="en-US" sz="2000" b="1" kern="1200" dirty="0" smtClean="0">
                          <a:solidFill>
                            <a:srgbClr val="002060"/>
                          </a:solidFill>
                          <a:latin typeface="Arial" pitchFamily="34" charset="0"/>
                          <a:ea typeface="Times New Roman"/>
                          <a:cs typeface="Arial" pitchFamily="34" charset="0"/>
                        </a:rPr>
                        <a:t>6.96</a:t>
                      </a:r>
                      <a:endParaRPr lang="en-US" sz="20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96094">
                <a:tc>
                  <a:txBody>
                    <a:bodyPr/>
                    <a:lstStyle/>
                    <a:p>
                      <a:pPr marL="0" marR="0" algn="ctr" fontAlgn="base">
                        <a:lnSpc>
                          <a:spcPct val="115000"/>
                        </a:lnSpc>
                        <a:spcBef>
                          <a:spcPts val="0"/>
                        </a:spcBef>
                        <a:spcAft>
                          <a:spcPts val="0"/>
                        </a:spcAft>
                      </a:pPr>
                      <a:r>
                        <a:rPr lang="en-US" sz="1800" b="1" dirty="0" smtClean="0">
                          <a:solidFill>
                            <a:srgbClr val="002060"/>
                          </a:solidFill>
                          <a:latin typeface="Arial" pitchFamily="34" charset="0"/>
                          <a:ea typeface="Times New Roman"/>
                          <a:cs typeface="Arial" pitchFamily="34" charset="0"/>
                        </a:rPr>
                        <a:t>9</a:t>
                      </a:r>
                      <a:r>
                        <a:rPr lang="en-US" sz="1800" b="1" baseline="30000" dirty="0" smtClean="0">
                          <a:solidFill>
                            <a:srgbClr val="002060"/>
                          </a:solidFill>
                          <a:latin typeface="Arial" pitchFamily="34" charset="0"/>
                          <a:ea typeface="Times New Roman"/>
                          <a:cs typeface="Arial" pitchFamily="34" charset="0"/>
                        </a:rPr>
                        <a:t>th</a:t>
                      </a:r>
                      <a:r>
                        <a:rPr lang="en-US" sz="1800" b="1" dirty="0" smtClean="0">
                          <a:solidFill>
                            <a:srgbClr val="002060"/>
                          </a:solidFill>
                          <a:latin typeface="Arial" pitchFamily="34" charset="0"/>
                          <a:ea typeface="Times New Roman"/>
                          <a:cs typeface="Arial" pitchFamily="34" charset="0"/>
                        </a:rPr>
                        <a:t> &amp; 10</a:t>
                      </a:r>
                      <a:r>
                        <a:rPr lang="en-US" sz="1800" b="1" baseline="30000" dirty="0" smtClean="0">
                          <a:solidFill>
                            <a:srgbClr val="002060"/>
                          </a:solidFill>
                          <a:latin typeface="Arial" pitchFamily="34" charset="0"/>
                          <a:ea typeface="Times New Roman"/>
                          <a:cs typeface="Arial" pitchFamily="34" charset="0"/>
                        </a:rPr>
                        <a:t>th</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dirty="0" smtClean="0">
                          <a:solidFill>
                            <a:srgbClr val="002060"/>
                          </a:solidFill>
                          <a:latin typeface="Arial" pitchFamily="34" charset="0"/>
                          <a:ea typeface="Times New Roman"/>
                          <a:cs typeface="Arial" pitchFamily="34" charset="0"/>
                        </a:rPr>
                        <a:t>-</a:t>
                      </a:r>
                      <a:endParaRPr lang="en-US" sz="1800" b="1" dirty="0">
                        <a:solidFill>
                          <a:srgbClr val="002060"/>
                        </a:solidFill>
                        <a:latin typeface="Arial" pitchFamily="34" charset="0"/>
                        <a:ea typeface="Times New Roman"/>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ctr">
                        <a:lnSpc>
                          <a:spcPct val="115000"/>
                        </a:lnSpc>
                        <a:spcBef>
                          <a:spcPts val="0"/>
                        </a:spcBef>
                        <a:spcAft>
                          <a:spcPts val="0"/>
                        </a:spcAft>
                      </a:pPr>
                      <a:r>
                        <a:rPr lang="en-US" sz="1800" b="1" dirty="0" smtClean="0">
                          <a:solidFill>
                            <a:srgbClr val="002060"/>
                          </a:solidFill>
                          <a:latin typeface="Arial" pitchFamily="34" charset="0"/>
                          <a:ea typeface="Times New Roman"/>
                          <a:cs typeface="Arial" pitchFamily="34" charset="0"/>
                        </a:rPr>
                        <a:t>-</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fontAlgn="ctr">
                        <a:lnSpc>
                          <a:spcPct val="115000"/>
                        </a:lnSpc>
                        <a:spcBef>
                          <a:spcPts val="0"/>
                        </a:spcBef>
                        <a:spcAft>
                          <a:spcPts val="0"/>
                        </a:spcAft>
                      </a:pPr>
                      <a:r>
                        <a:rPr lang="en-US" sz="1800" b="1" dirty="0" smtClean="0">
                          <a:solidFill>
                            <a:srgbClr val="002060"/>
                          </a:solidFill>
                          <a:latin typeface="Arial" pitchFamily="34" charset="0"/>
                          <a:ea typeface="Times New Roman"/>
                          <a:cs typeface="Arial" pitchFamily="34" charset="0"/>
                        </a:rPr>
                        <a:t>100% contribution</a:t>
                      </a:r>
                      <a:r>
                        <a:rPr lang="en-US" sz="1800" b="1" baseline="0" dirty="0" smtClean="0">
                          <a:solidFill>
                            <a:srgbClr val="002060"/>
                          </a:solidFill>
                          <a:latin typeface="Arial" pitchFamily="34" charset="0"/>
                          <a:ea typeface="Times New Roman"/>
                          <a:cs typeface="Arial" pitchFamily="34" charset="0"/>
                        </a:rPr>
                        <a:t> by State Government</a:t>
                      </a:r>
                      <a:endParaRPr lang="en-US" sz="18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font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base">
                        <a:lnSpc>
                          <a:spcPct val="115000"/>
                        </a:lnSpc>
                        <a:spcBef>
                          <a:spcPts val="0"/>
                        </a:spcBef>
                        <a:spcAft>
                          <a:spcPts val="0"/>
                        </a:spcAft>
                      </a:pPr>
                      <a:r>
                        <a:rPr lang="en-US" sz="2000" b="1" dirty="0" smtClean="0">
                          <a:solidFill>
                            <a:srgbClr val="002060"/>
                          </a:solidFill>
                          <a:latin typeface="Arial" pitchFamily="34" charset="0"/>
                          <a:ea typeface="Times New Roman"/>
                          <a:cs typeface="Arial" pitchFamily="34" charset="0"/>
                        </a:rPr>
                        <a:t>8.53</a:t>
                      </a:r>
                      <a:endParaRPr lang="en-US" sz="2000" b="1" dirty="0">
                        <a:solidFill>
                          <a:srgbClr val="002060"/>
                        </a:solidFill>
                        <a:latin typeface="Arial" pitchFamily="34" charset="0"/>
                        <a:ea typeface="Times New Roman"/>
                        <a:cs typeface="Arial"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5031" name="Rectangle 1"/>
          <p:cNvSpPr>
            <a:spLocks noChangeArrowheads="1"/>
          </p:cNvSpPr>
          <p:nvPr/>
        </p:nvSpPr>
        <p:spPr bwMode="auto">
          <a:xfrm>
            <a:off x="381000" y="5867400"/>
            <a:ext cx="6781800" cy="338554"/>
          </a:xfrm>
          <a:prstGeom prst="rect">
            <a:avLst/>
          </a:prstGeom>
          <a:noFill/>
          <a:ln w="9525">
            <a:noFill/>
            <a:miter lim="800000"/>
            <a:headEnd/>
            <a:tailEnd/>
          </a:ln>
        </p:spPr>
        <p:txBody>
          <a:bodyPr wrap="square" anchor="ctr">
            <a:spAutoFit/>
          </a:bodyPr>
          <a:lstStyle/>
          <a:p>
            <a:r>
              <a:rPr lang="en-US" sz="1600" b="1" dirty="0">
                <a:solidFill>
                  <a:srgbClr val="660066"/>
                </a:solidFill>
              </a:rPr>
              <a:t>For 9 &amp; 10</a:t>
            </a:r>
            <a:r>
              <a:rPr lang="en-US" sz="1600" b="1" baseline="30000" dirty="0">
                <a:solidFill>
                  <a:srgbClr val="660066"/>
                </a:solidFill>
              </a:rPr>
              <a:t>th</a:t>
            </a:r>
            <a:r>
              <a:rPr lang="en-US" sz="1600" b="1" dirty="0">
                <a:solidFill>
                  <a:srgbClr val="660066"/>
                </a:solidFill>
              </a:rPr>
              <a:t> Std the entire expenditure is </a:t>
            </a:r>
            <a:r>
              <a:rPr lang="en-US" sz="1600" b="1" dirty="0">
                <a:solidFill>
                  <a:srgbClr val="660066"/>
                </a:solidFill>
                <a:latin typeface="+mn-lt"/>
              </a:rPr>
              <a:t>met</a:t>
            </a:r>
            <a:r>
              <a:rPr lang="en-US" sz="1600" b="1" dirty="0">
                <a:solidFill>
                  <a:srgbClr val="660066"/>
                </a:solidFill>
              </a:rPr>
              <a:t> out of State funds only. </a:t>
            </a:r>
            <a:endParaRPr lang="en-US" sz="1600" dirty="0">
              <a:solidFill>
                <a:srgbClr val="660066"/>
              </a:solidFill>
            </a:endParaRPr>
          </a:p>
        </p:txBody>
      </p:sp>
      <p:sp>
        <p:nvSpPr>
          <p:cNvPr id="7" name="TextBox 6"/>
          <p:cNvSpPr txBox="1"/>
          <p:nvPr/>
        </p:nvSpPr>
        <p:spPr>
          <a:xfrm>
            <a:off x="7696200" y="1459468"/>
            <a:ext cx="762000" cy="369332"/>
          </a:xfrm>
          <a:prstGeom prst="rect">
            <a:avLst/>
          </a:prstGeom>
          <a:noFill/>
        </p:spPr>
        <p:txBody>
          <a:bodyPr wrap="square" rtlCol="0">
            <a:spAutoFit/>
          </a:bodyPr>
          <a:lstStyle/>
          <a:p>
            <a:pPr algn="ctr"/>
            <a:r>
              <a:rPr lang="en-US" sz="1200" b="1" dirty="0" smtClean="0"/>
              <a:t>In Rs</a:t>
            </a:r>
            <a:r>
              <a:rPr lang="en-US" dirty="0" smtClean="0"/>
              <a:t>.</a:t>
            </a:r>
            <a:endParaRPr lang="en-US" dirty="0"/>
          </a:p>
        </p:txBody>
      </p:sp>
      <p:pic>
        <p:nvPicPr>
          <p:cNvPr id="9"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C00000"/>
                </a:solidFill>
              </a:rPr>
              <a:pPr/>
              <a:t>21</a:t>
            </a:fld>
            <a:endParaRPr lang="en-US">
              <a:solidFill>
                <a:srgbClr val="C00000"/>
              </a:solidFill>
            </a:endParaRPr>
          </a:p>
        </p:txBody>
      </p:sp>
      <p:sp>
        <p:nvSpPr>
          <p:cNvPr id="5" name="TextBox 4"/>
          <p:cNvSpPr txBox="1"/>
          <p:nvPr/>
        </p:nvSpPr>
        <p:spPr>
          <a:xfrm>
            <a:off x="1447800" y="762000"/>
            <a:ext cx="6172200" cy="461665"/>
          </a:xfrm>
          <a:prstGeom prst="rect">
            <a:avLst/>
          </a:prstGeom>
          <a:solidFill>
            <a:srgbClr val="FFFF00"/>
          </a:solidFill>
          <a:ln>
            <a:solidFill>
              <a:schemeClr val="tx1"/>
            </a:solidFill>
          </a:ln>
        </p:spPr>
        <p:txBody>
          <a:bodyPr wrap="square">
            <a:spAutoFit/>
          </a:bodyPr>
          <a:lstStyle/>
          <a:p>
            <a:pPr algn="ctr"/>
            <a:r>
              <a:rPr lang="en-US" sz="2400" b="1" dirty="0" smtClean="0">
                <a:solidFill>
                  <a:srgbClr val="C00000"/>
                </a:solidFill>
                <a:latin typeface="Arial" pitchFamily="34" charset="0"/>
                <a:cs typeface="Arial" pitchFamily="34" charset="0"/>
              </a:rPr>
              <a:t>Proposed Budget for the year 2019-2020</a:t>
            </a:r>
            <a:endParaRPr lang="en-US" sz="2400" dirty="0">
              <a:solidFill>
                <a:srgbClr val="C00000"/>
              </a:solidFill>
              <a:latin typeface="Arial" pitchFamily="34" charset="0"/>
              <a:cs typeface="Arial" pitchFamily="34" charset="0"/>
            </a:endParaRPr>
          </a:p>
        </p:txBody>
      </p:sp>
      <p:sp>
        <p:nvSpPr>
          <p:cNvPr id="6" name="TextBox 5"/>
          <p:cNvSpPr txBox="1"/>
          <p:nvPr/>
        </p:nvSpPr>
        <p:spPr>
          <a:xfrm>
            <a:off x="7467600" y="1295400"/>
            <a:ext cx="1143000" cy="276999"/>
          </a:xfrm>
          <a:prstGeom prst="rect">
            <a:avLst/>
          </a:prstGeom>
          <a:noFill/>
        </p:spPr>
        <p:txBody>
          <a:bodyPr wrap="square" rtlCol="0">
            <a:spAutoFit/>
          </a:bodyPr>
          <a:lstStyle/>
          <a:p>
            <a:r>
              <a:rPr lang="en-US" sz="1200" b="1" dirty="0" smtClean="0">
                <a:solidFill>
                  <a:srgbClr val="C00000"/>
                </a:solidFill>
              </a:rPr>
              <a:t>Rs. In </a:t>
            </a:r>
            <a:r>
              <a:rPr lang="en-US" sz="1200" b="1" dirty="0" err="1" smtClean="0">
                <a:solidFill>
                  <a:srgbClr val="C00000"/>
                </a:solidFill>
              </a:rPr>
              <a:t>crore</a:t>
            </a:r>
            <a:endParaRPr lang="en-US" sz="1200" b="1" dirty="0">
              <a:solidFill>
                <a:srgbClr val="C00000"/>
              </a:solidFill>
              <a:latin typeface="+mn-lt"/>
            </a:endParaRPr>
          </a:p>
        </p:txBody>
      </p:sp>
      <p:graphicFrame>
        <p:nvGraphicFramePr>
          <p:cNvPr id="7" name="Table 6"/>
          <p:cNvGraphicFramePr>
            <a:graphicFrameLocks noGrp="1"/>
          </p:cNvGraphicFramePr>
          <p:nvPr/>
        </p:nvGraphicFramePr>
        <p:xfrm>
          <a:off x="337377" y="1610197"/>
          <a:ext cx="8425623" cy="4510905"/>
        </p:xfrm>
        <a:graphic>
          <a:graphicData uri="http://schemas.openxmlformats.org/drawingml/2006/table">
            <a:tbl>
              <a:tblPr/>
              <a:tblGrid>
                <a:gridCol w="516834"/>
                <a:gridCol w="3340418"/>
                <a:gridCol w="1755595"/>
                <a:gridCol w="1357718"/>
                <a:gridCol w="1455058"/>
              </a:tblGrid>
              <a:tr h="752003">
                <a:tc rowSpan="2">
                  <a:txBody>
                    <a:bodyPr/>
                    <a:lstStyle/>
                    <a:p>
                      <a:pPr marL="0" marR="0" algn="ctr">
                        <a:lnSpc>
                          <a:spcPct val="115000"/>
                        </a:lnSpc>
                        <a:spcBef>
                          <a:spcPts val="0"/>
                        </a:spcBef>
                        <a:spcAft>
                          <a:spcPts val="0"/>
                        </a:spcAft>
                      </a:pPr>
                      <a:r>
                        <a:rPr lang="en-US" sz="1600" b="1" kern="1200" dirty="0" smtClean="0">
                          <a:solidFill>
                            <a:srgbClr val="002060"/>
                          </a:solidFill>
                          <a:latin typeface="Arial" pitchFamily="34" charset="0"/>
                          <a:ea typeface="Times New Roman"/>
                          <a:cs typeface="Arial" pitchFamily="34" charset="0"/>
                        </a:rPr>
                        <a:t>S.</a:t>
                      </a:r>
                      <a:r>
                        <a:rPr lang="en-US" sz="1600" b="1" kern="1200" dirty="0" smtClean="0">
                          <a:solidFill>
                            <a:srgbClr val="002060"/>
                          </a:solidFill>
                          <a:latin typeface="Arial" pitchFamily="34" charset="0"/>
                          <a:ea typeface="Calibri"/>
                          <a:cs typeface="Arial" pitchFamily="34" charset="0"/>
                        </a:rPr>
                        <a:t> </a:t>
                      </a:r>
                      <a:endParaRPr lang="en-US" sz="1600" dirty="0" smtClean="0">
                        <a:solidFill>
                          <a:srgbClr val="002060"/>
                        </a:solidFill>
                        <a:latin typeface="Arial" pitchFamily="34" charset="0"/>
                        <a:ea typeface="Times New Roman"/>
                        <a:cs typeface="Arial" pitchFamily="34" charset="0"/>
                      </a:endParaRPr>
                    </a:p>
                    <a:p>
                      <a:pPr marL="0" marR="0" algn="ctr">
                        <a:lnSpc>
                          <a:spcPct val="115000"/>
                        </a:lnSpc>
                        <a:spcBef>
                          <a:spcPts val="0"/>
                        </a:spcBef>
                        <a:spcAft>
                          <a:spcPts val="0"/>
                        </a:spcAft>
                      </a:pPr>
                      <a:r>
                        <a:rPr lang="en-US" sz="1600" b="1" kern="1200" dirty="0" smtClean="0">
                          <a:solidFill>
                            <a:srgbClr val="002060"/>
                          </a:solidFill>
                          <a:latin typeface="Arial" pitchFamily="34" charset="0"/>
                          <a:ea typeface="Times New Roman"/>
                          <a:cs typeface="Arial" pitchFamily="34" charset="0"/>
                        </a:rPr>
                        <a:t>No </a:t>
                      </a:r>
                      <a:endParaRPr lang="en-US" sz="1600"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600" b="1" kern="1200" dirty="0">
                          <a:solidFill>
                            <a:srgbClr val="002060"/>
                          </a:solidFill>
                          <a:latin typeface="Arial" pitchFamily="34" charset="0"/>
                          <a:ea typeface="Times New Roman"/>
                          <a:cs typeface="Arial" pitchFamily="34" charset="0"/>
                        </a:rPr>
                        <a:t>Components </a:t>
                      </a:r>
                      <a:endParaRPr lang="en-US" sz="1600"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gn="ctr">
                        <a:lnSpc>
                          <a:spcPct val="115000"/>
                        </a:lnSpc>
                        <a:spcBef>
                          <a:spcPts val="0"/>
                        </a:spcBef>
                        <a:spcAft>
                          <a:spcPts val="0"/>
                        </a:spcAft>
                      </a:pPr>
                      <a:r>
                        <a:rPr lang="en-US" sz="1600" b="1" kern="1200" dirty="0">
                          <a:solidFill>
                            <a:srgbClr val="002060"/>
                          </a:solidFill>
                          <a:latin typeface="Arial" pitchFamily="34" charset="0"/>
                          <a:ea typeface="Times New Roman"/>
                          <a:cs typeface="Arial" pitchFamily="34" charset="0"/>
                        </a:rPr>
                        <a:t>Ratio</a:t>
                      </a:r>
                      <a:endParaRPr lang="en-US" sz="1600"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lnSpc>
                          <a:spcPct val="115000"/>
                        </a:lnSpc>
                        <a:spcBef>
                          <a:spcPts val="0"/>
                        </a:spcBef>
                        <a:spcAft>
                          <a:spcPts val="0"/>
                        </a:spcAft>
                      </a:pPr>
                      <a:r>
                        <a:rPr lang="en-US" sz="1600" b="1" kern="1200" dirty="0">
                          <a:solidFill>
                            <a:srgbClr val="002060"/>
                          </a:solidFill>
                          <a:latin typeface="Arial" pitchFamily="34" charset="0"/>
                          <a:ea typeface="Times New Roman"/>
                          <a:cs typeface="Arial" pitchFamily="34" charset="0"/>
                        </a:rPr>
                        <a:t>Amount proposed for  </a:t>
                      </a:r>
                      <a:r>
                        <a:rPr lang="en-US" sz="1600" b="1" kern="1200" dirty="0" smtClean="0">
                          <a:solidFill>
                            <a:srgbClr val="002060"/>
                          </a:solidFill>
                          <a:latin typeface="Arial" pitchFamily="34" charset="0"/>
                          <a:ea typeface="Times New Roman"/>
                          <a:cs typeface="Arial" pitchFamily="34" charset="0"/>
                        </a:rPr>
                        <a:t>2019-20 </a:t>
                      </a:r>
                      <a:r>
                        <a:rPr lang="en-US" sz="1600" b="1" kern="1200" dirty="0">
                          <a:solidFill>
                            <a:srgbClr val="002060"/>
                          </a:solidFill>
                          <a:latin typeface="Arial" pitchFamily="34" charset="0"/>
                          <a:ea typeface="Times New Roman"/>
                          <a:cs typeface="Arial" pitchFamily="34" charset="0"/>
                        </a:rPr>
                        <a:t>in the ratio 60:40</a:t>
                      </a:r>
                      <a:endParaRPr lang="en-US" sz="1600"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50081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1" kern="1200" dirty="0">
                          <a:solidFill>
                            <a:srgbClr val="002060"/>
                          </a:solidFill>
                          <a:latin typeface="Arial" pitchFamily="34" charset="0"/>
                          <a:ea typeface="Times New Roman"/>
                          <a:cs typeface="Arial" pitchFamily="34" charset="0"/>
                        </a:rPr>
                        <a:t>Centre</a:t>
                      </a:r>
                      <a:endParaRPr lang="en-US" sz="1600"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kern="1200" dirty="0">
                          <a:solidFill>
                            <a:srgbClr val="002060"/>
                          </a:solidFill>
                          <a:latin typeface="Arial" pitchFamily="34" charset="0"/>
                          <a:ea typeface="Times New Roman"/>
                          <a:cs typeface="Arial" pitchFamily="34" charset="0"/>
                        </a:rPr>
                        <a:t>State </a:t>
                      </a:r>
                      <a:endParaRPr lang="en-US" sz="1600"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8730">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1.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Cost of </a:t>
                      </a:r>
                      <a:r>
                        <a:rPr lang="en-US" sz="1600" b="1" kern="1200" dirty="0" smtClean="0">
                          <a:solidFill>
                            <a:srgbClr val="002060"/>
                          </a:solidFill>
                          <a:latin typeface="Arial" pitchFamily="34" charset="0"/>
                          <a:ea typeface="Times New Roman"/>
                          <a:cs typeface="Arial" pitchFamily="34" charset="0"/>
                        </a:rPr>
                        <a:t>Food grains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Calibri"/>
                          <a:cs typeface="Arial" pitchFamily="34" charset="0"/>
                        </a:rPr>
                        <a:t>100% GOI</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34.49</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Calibri"/>
                          <a:cs typeface="Arial" pitchFamily="34" charset="0"/>
                        </a:rPr>
                        <a:t>0</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5765">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2.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Cooking Cost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Calibri"/>
                          <a:cs typeface="Arial" pitchFamily="34" charset="0"/>
                        </a:rPr>
                        <a:t>60:40</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299.83</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smtClean="0">
                          <a:solidFill>
                            <a:srgbClr val="002060"/>
                          </a:solidFill>
                          <a:latin typeface="Arial" pitchFamily="34" charset="0"/>
                          <a:ea typeface="Calibri"/>
                          <a:cs typeface="Arial" pitchFamily="34" charset="0"/>
                        </a:rPr>
                        <a:t>199.61</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5210">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3.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Honorarium to cook-cum-helper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Calibri"/>
                          <a:cs typeface="Arial" pitchFamily="34" charset="0"/>
                        </a:rPr>
                        <a:t>60:40</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76.88</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smtClean="0">
                          <a:solidFill>
                            <a:srgbClr val="002060"/>
                          </a:solidFill>
                          <a:latin typeface="Arial" pitchFamily="34" charset="0"/>
                          <a:ea typeface="Times New Roman"/>
                          <a:cs typeface="Arial" pitchFamily="34" charset="0"/>
                        </a:rPr>
                        <a:t>51.25</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05781">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4.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Transport Assistance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Calibri"/>
                          <a:cs typeface="Arial" pitchFamily="34" charset="0"/>
                        </a:rPr>
                        <a:t>100% </a:t>
                      </a:r>
                      <a:r>
                        <a:rPr lang="en-US" sz="1600" b="1" kern="1200" dirty="0" smtClean="0">
                          <a:solidFill>
                            <a:srgbClr val="002060"/>
                          </a:solidFill>
                          <a:latin typeface="Arial" pitchFamily="34" charset="0"/>
                          <a:ea typeface="Calibri"/>
                          <a:cs typeface="Arial" pitchFamily="34" charset="0"/>
                        </a:rPr>
                        <a:t>GOI </a:t>
                      </a:r>
                    </a:p>
                    <a:p>
                      <a:pPr marL="0" marR="0" algn="ctr">
                        <a:lnSpc>
                          <a:spcPct val="150000"/>
                        </a:lnSpc>
                        <a:spcBef>
                          <a:spcPts val="0"/>
                        </a:spcBef>
                        <a:spcAft>
                          <a:spcPts val="0"/>
                        </a:spcAft>
                      </a:pPr>
                      <a:r>
                        <a:rPr lang="en-US" sz="1200" b="1" kern="1200" dirty="0" smtClean="0">
                          <a:solidFill>
                            <a:srgbClr val="002060"/>
                          </a:solidFill>
                          <a:latin typeface="Arial" pitchFamily="34" charset="0"/>
                          <a:ea typeface="Calibri"/>
                          <a:cs typeface="Arial" pitchFamily="34" charset="0"/>
                        </a:rPr>
                        <a:t>(Rs.1500/-</a:t>
                      </a:r>
                      <a:r>
                        <a:rPr lang="en-US" sz="1200" b="1" kern="1200" baseline="0" dirty="0" smtClean="0">
                          <a:solidFill>
                            <a:srgbClr val="002060"/>
                          </a:solidFill>
                          <a:latin typeface="Arial" pitchFamily="34" charset="0"/>
                          <a:ea typeface="Calibri"/>
                          <a:cs typeface="Arial" pitchFamily="34" charset="0"/>
                        </a:rPr>
                        <a:t> per MT)</a:t>
                      </a:r>
                      <a:endParaRPr lang="en-US" sz="12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17.24</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Calibri"/>
                          <a:cs typeface="Arial" pitchFamily="34" charset="0"/>
                        </a:rPr>
                        <a:t>0</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05872">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5.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50000"/>
                        </a:lnSpc>
                        <a:spcBef>
                          <a:spcPts val="0"/>
                        </a:spcBef>
                        <a:spcAft>
                          <a:spcPts val="0"/>
                        </a:spcAft>
                      </a:pPr>
                      <a:r>
                        <a:rPr lang="en-US" sz="1600" b="1" kern="1200" dirty="0">
                          <a:solidFill>
                            <a:srgbClr val="002060"/>
                          </a:solidFill>
                          <a:latin typeface="Arial" pitchFamily="34" charset="0"/>
                          <a:ea typeface="Times New Roman"/>
                          <a:cs typeface="Arial" pitchFamily="34" charset="0"/>
                        </a:rPr>
                        <a:t>MME</a:t>
                      </a:r>
                      <a:r>
                        <a:rPr lang="en-US" sz="1600" b="1" kern="1200" dirty="0">
                          <a:solidFill>
                            <a:srgbClr val="002060"/>
                          </a:solidFill>
                          <a:latin typeface="Arial" pitchFamily="34" charset="0"/>
                          <a:ea typeface="Calibri"/>
                          <a:cs typeface="Arial" pitchFamily="34" charset="0"/>
                        </a:rPr>
                        <a:t> </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smtClean="0">
                          <a:solidFill>
                            <a:srgbClr val="002060"/>
                          </a:solidFill>
                          <a:latin typeface="Arial" pitchFamily="34" charset="0"/>
                          <a:ea typeface="Calibri"/>
                          <a:cs typeface="Arial" pitchFamily="34" charset="0"/>
                        </a:rPr>
                        <a:t>2.7% of </a:t>
                      </a:r>
                      <a:r>
                        <a:rPr lang="en-US" sz="1600" b="1" kern="1200" dirty="0">
                          <a:solidFill>
                            <a:srgbClr val="002060"/>
                          </a:solidFill>
                          <a:latin typeface="Arial" pitchFamily="34" charset="0"/>
                          <a:ea typeface="Calibri"/>
                          <a:cs typeface="Arial" pitchFamily="34" charset="0"/>
                        </a:rPr>
                        <a:t>the </a:t>
                      </a:r>
                      <a:endParaRPr lang="en-US" sz="1600" b="1" kern="1200" dirty="0" smtClean="0">
                        <a:solidFill>
                          <a:srgbClr val="002060"/>
                        </a:solidFill>
                        <a:latin typeface="Arial" pitchFamily="34" charset="0"/>
                        <a:ea typeface="Calibri"/>
                        <a:cs typeface="Arial" pitchFamily="34" charset="0"/>
                      </a:endParaRPr>
                    </a:p>
                    <a:p>
                      <a:pPr marL="0" marR="0" algn="ctr">
                        <a:lnSpc>
                          <a:spcPct val="150000"/>
                        </a:lnSpc>
                        <a:spcBef>
                          <a:spcPts val="0"/>
                        </a:spcBef>
                        <a:spcAft>
                          <a:spcPts val="0"/>
                        </a:spcAft>
                      </a:pPr>
                      <a:r>
                        <a:rPr lang="en-US" sz="1600" b="1" kern="1200" dirty="0" smtClean="0">
                          <a:solidFill>
                            <a:srgbClr val="002060"/>
                          </a:solidFill>
                          <a:latin typeface="Arial" pitchFamily="34" charset="0"/>
                          <a:ea typeface="Calibri"/>
                          <a:cs typeface="Arial" pitchFamily="34" charset="0"/>
                        </a:rPr>
                        <a:t>central share</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dirty="0" smtClean="0">
                          <a:solidFill>
                            <a:srgbClr val="002060"/>
                          </a:solidFill>
                          <a:latin typeface="Arial" pitchFamily="34" charset="0"/>
                          <a:ea typeface="Times New Roman"/>
                          <a:cs typeface="Arial" pitchFamily="34" charset="0"/>
                        </a:rPr>
                        <a:t>11.57</a:t>
                      </a:r>
                      <a:endParaRPr lang="en-US" sz="1600" b="1" dirty="0">
                        <a:solidFill>
                          <a:srgbClr val="00206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600" b="1" kern="1200" dirty="0">
                          <a:solidFill>
                            <a:srgbClr val="002060"/>
                          </a:solidFill>
                          <a:latin typeface="Arial" pitchFamily="34" charset="0"/>
                          <a:ea typeface="Calibri"/>
                          <a:cs typeface="Arial" pitchFamily="34" charset="0"/>
                        </a:rPr>
                        <a:t>0</a:t>
                      </a:r>
                      <a:endParaRPr lang="en-US" sz="1600" b="1" dirty="0">
                        <a:solidFill>
                          <a:srgbClr val="00206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9550">
                <a:tc>
                  <a:txBody>
                    <a:bodyPr/>
                    <a:lstStyle/>
                    <a:p>
                      <a:pPr algn="ctr">
                        <a:lnSpc>
                          <a:spcPct val="150000"/>
                        </a:lnSpc>
                      </a:pPr>
                      <a:endParaRPr lang="en-US" sz="1600" dirty="0">
                        <a:solidFill>
                          <a:srgbClr val="002060"/>
                        </a:solidFill>
                        <a:latin typeface="Arial" pitchFamily="34" charset="0"/>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000" b="1" kern="1200" dirty="0">
                          <a:solidFill>
                            <a:srgbClr val="C00000"/>
                          </a:solidFill>
                          <a:latin typeface="Arial" pitchFamily="34" charset="0"/>
                          <a:ea typeface="Times New Roman"/>
                          <a:cs typeface="Arial" pitchFamily="34" charset="0"/>
                        </a:rPr>
                        <a:t>Total </a:t>
                      </a:r>
                      <a:endParaRPr lang="en-US" sz="2000" dirty="0">
                        <a:solidFill>
                          <a:srgbClr val="C0000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endParaRPr lang="en-US" sz="2000" dirty="0">
                        <a:solidFill>
                          <a:srgbClr val="C0000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000" b="1" dirty="0" smtClean="0">
                          <a:solidFill>
                            <a:srgbClr val="C00000"/>
                          </a:solidFill>
                          <a:latin typeface="Arial" pitchFamily="34" charset="0"/>
                          <a:ea typeface="Times New Roman"/>
                          <a:cs typeface="Arial" pitchFamily="34" charset="0"/>
                        </a:rPr>
                        <a:t>440.01</a:t>
                      </a:r>
                      <a:endParaRPr lang="en-US" sz="2000" b="1" dirty="0">
                        <a:solidFill>
                          <a:srgbClr val="C00000"/>
                        </a:solidFill>
                        <a:latin typeface="Arial" pitchFamily="34" charset="0"/>
                        <a:ea typeface="Times New Roman"/>
                        <a:cs typeface="Arial" pitchFamily="34" charset="0"/>
                      </a:endParaRPr>
                    </a:p>
                  </a:txBody>
                  <a:tcPr marL="66040" marR="6604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2000" b="1" kern="1200" dirty="0" smtClean="0">
                          <a:solidFill>
                            <a:srgbClr val="C00000"/>
                          </a:solidFill>
                          <a:latin typeface="Arial" pitchFamily="34" charset="0"/>
                          <a:ea typeface="Times New Roman"/>
                          <a:cs typeface="Arial" pitchFamily="34" charset="0"/>
                        </a:rPr>
                        <a:t>250.86</a:t>
                      </a:r>
                      <a:endParaRPr lang="en-US" sz="2000" dirty="0">
                        <a:solidFill>
                          <a:srgbClr val="C00000"/>
                        </a:solidFill>
                        <a:latin typeface="Arial" pitchFamily="34" charset="0"/>
                        <a:ea typeface="Times New Roman"/>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8"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533400"/>
            <a:ext cx="2895600" cy="457200"/>
          </a:xfrm>
        </p:spPr>
        <p:txBody>
          <a:bodyPr>
            <a:noAutofit/>
          </a:bodyPr>
          <a:lstStyle/>
          <a:p>
            <a:r>
              <a:rPr lang="en-US" sz="2000" b="1" u="sng" dirty="0" smtClean="0">
                <a:solidFill>
                  <a:srgbClr val="7030A0"/>
                </a:solidFill>
                <a:latin typeface="Arial" pitchFamily="34" charset="0"/>
                <a:cs typeface="Arial" pitchFamily="34" charset="0"/>
              </a:rPr>
              <a:t>SPECIAL INITIATIVES</a:t>
            </a:r>
            <a:endParaRPr lang="en-US" sz="2000" dirty="0">
              <a:solidFill>
                <a:srgbClr val="7030A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9" name="Table 8"/>
          <p:cNvGraphicFramePr>
            <a:graphicFrameLocks noGrp="1"/>
          </p:cNvGraphicFramePr>
          <p:nvPr/>
        </p:nvGraphicFramePr>
        <p:xfrm>
          <a:off x="1066800" y="1219200"/>
          <a:ext cx="7086600" cy="5029200"/>
        </p:xfrm>
        <a:graphic>
          <a:graphicData uri="http://schemas.openxmlformats.org/drawingml/2006/table">
            <a:tbl>
              <a:tblPr firstRow="1" bandRow="1">
                <a:tableStyleId>{5C22544A-7EE6-4342-B048-85BDC9FD1C3A}</a:tableStyleId>
              </a:tblPr>
              <a:tblGrid>
                <a:gridCol w="4661618"/>
                <a:gridCol w="2424982"/>
              </a:tblGrid>
              <a:tr h="2804812">
                <a:tc>
                  <a:txBody>
                    <a:bodyPr/>
                    <a:lstStyle/>
                    <a:p>
                      <a:pPr algn="just"/>
                      <a:r>
                        <a:rPr lang="en-US" sz="1400" b="1" u="sng" kern="1200" dirty="0" smtClean="0">
                          <a:solidFill>
                            <a:srgbClr val="002060"/>
                          </a:solidFill>
                          <a:latin typeface="Arial" pitchFamily="34" charset="0"/>
                          <a:ea typeface="+mn-ea"/>
                          <a:cs typeface="Arial" pitchFamily="34" charset="0"/>
                        </a:rPr>
                        <a:t>WEIGHING SCALE </a:t>
                      </a:r>
                      <a:r>
                        <a:rPr lang="en-US" sz="1200" b="1" u="sng" kern="1200" dirty="0" smtClean="0">
                          <a:solidFill>
                            <a:srgbClr val="002060"/>
                          </a:solidFill>
                          <a:latin typeface="Arial" pitchFamily="34" charset="0"/>
                          <a:ea typeface="+mn-ea"/>
                          <a:cs typeface="Arial" pitchFamily="34" charset="0"/>
                        </a:rPr>
                        <a:t>(To weigh the food commodities)</a:t>
                      </a:r>
                    </a:p>
                    <a:p>
                      <a:pPr algn="just"/>
                      <a:endParaRPr lang="en-US" sz="1100" b="1" u="sng" kern="1200" dirty="0" smtClean="0">
                        <a:solidFill>
                          <a:srgbClr val="C00000"/>
                        </a:solidFill>
                        <a:latin typeface="Arial" pitchFamily="34" charset="0"/>
                        <a:ea typeface="+mn-ea"/>
                        <a:cs typeface="Arial" pitchFamily="34" charset="0"/>
                      </a:endParaRPr>
                    </a:p>
                    <a:p>
                      <a:pPr algn="just"/>
                      <a:r>
                        <a:rPr lang="en-US" sz="1400" b="1" kern="1200" dirty="0" smtClean="0">
                          <a:solidFill>
                            <a:srgbClr val="C00000"/>
                          </a:solidFill>
                          <a:latin typeface="Arial" pitchFamily="34" charset="0"/>
                          <a:ea typeface="+mn-ea"/>
                          <a:cs typeface="Arial" pitchFamily="34" charset="0"/>
                        </a:rPr>
                        <a:t>Digital weighing scales weighing 1 gm to 10 kg at a cost of </a:t>
                      </a:r>
                      <a:r>
                        <a:rPr lang="en-US" sz="1400" b="1" kern="1200" dirty="0" smtClean="0">
                          <a:solidFill>
                            <a:srgbClr val="0000FF"/>
                          </a:solidFill>
                          <a:latin typeface="Arial" pitchFamily="34" charset="0"/>
                          <a:ea typeface="+mn-ea"/>
                          <a:cs typeface="Arial" pitchFamily="34" charset="0"/>
                        </a:rPr>
                        <a:t>Rs. 185.76 </a:t>
                      </a:r>
                      <a:r>
                        <a:rPr lang="en-US" sz="1400" b="1" kern="1200" dirty="0" err="1" smtClean="0">
                          <a:solidFill>
                            <a:srgbClr val="0000FF"/>
                          </a:solidFill>
                          <a:latin typeface="Arial" pitchFamily="34" charset="0"/>
                          <a:ea typeface="+mn-ea"/>
                          <a:cs typeface="Arial" pitchFamily="34" charset="0"/>
                        </a:rPr>
                        <a:t>lakhs</a:t>
                      </a:r>
                      <a:r>
                        <a:rPr lang="en-US" sz="1400" b="1" kern="1200" dirty="0" smtClean="0">
                          <a:solidFill>
                            <a:srgbClr val="0000FF"/>
                          </a:solidFill>
                          <a:latin typeface="Arial" pitchFamily="34" charset="0"/>
                          <a:ea typeface="+mn-ea"/>
                          <a:cs typeface="Arial" pitchFamily="34" charset="0"/>
                        </a:rPr>
                        <a:t>  </a:t>
                      </a:r>
                      <a:r>
                        <a:rPr lang="en-US" sz="1400" b="1" kern="1200" dirty="0" smtClean="0">
                          <a:solidFill>
                            <a:srgbClr val="C00000"/>
                          </a:solidFill>
                          <a:latin typeface="Arial" pitchFamily="34" charset="0"/>
                          <a:ea typeface="+mn-ea"/>
                          <a:cs typeface="Arial" pitchFamily="34" charset="0"/>
                        </a:rPr>
                        <a:t>provided  to all Noon Meal</a:t>
                      </a:r>
                      <a:r>
                        <a:rPr lang="en-US" sz="1400" b="1" kern="1200" baseline="0" dirty="0" smtClean="0">
                          <a:solidFill>
                            <a:srgbClr val="C00000"/>
                          </a:solidFill>
                          <a:latin typeface="Arial" pitchFamily="34" charset="0"/>
                          <a:ea typeface="+mn-ea"/>
                          <a:cs typeface="Arial" pitchFamily="34" charset="0"/>
                        </a:rPr>
                        <a:t> </a:t>
                      </a:r>
                      <a:r>
                        <a:rPr lang="en-US" sz="1400" b="1" kern="1200" baseline="0" dirty="0" err="1" smtClean="0">
                          <a:solidFill>
                            <a:srgbClr val="C00000"/>
                          </a:solidFill>
                          <a:latin typeface="Arial" pitchFamily="34" charset="0"/>
                          <a:ea typeface="+mn-ea"/>
                          <a:cs typeface="Arial" pitchFamily="34" charset="0"/>
                        </a:rPr>
                        <a:t>Centres</a:t>
                      </a:r>
                      <a:r>
                        <a:rPr lang="en-US" sz="1400" b="1" kern="1200" baseline="0" dirty="0" smtClean="0">
                          <a:solidFill>
                            <a:srgbClr val="C00000"/>
                          </a:solidFill>
                          <a:latin typeface="Arial" pitchFamily="34" charset="0"/>
                          <a:ea typeface="+mn-ea"/>
                          <a:cs typeface="Arial" pitchFamily="34" charset="0"/>
                        </a:rPr>
                        <a:t> </a:t>
                      </a:r>
                      <a:r>
                        <a:rPr lang="en-US" sz="1400" b="1" kern="1200" dirty="0" smtClean="0">
                          <a:solidFill>
                            <a:srgbClr val="C00000"/>
                          </a:solidFill>
                          <a:latin typeface="Arial" pitchFamily="34" charset="0"/>
                          <a:ea typeface="+mn-ea"/>
                          <a:cs typeface="Arial" pitchFamily="34" charset="0"/>
                        </a:rPr>
                        <a:t>through Tamil Nadu Medical Services Corporation.</a:t>
                      </a:r>
                    </a:p>
                    <a:p>
                      <a:pPr algn="just"/>
                      <a:endParaRPr lang="en-US" sz="1400" b="1" kern="1200" dirty="0" smtClean="0">
                        <a:solidFill>
                          <a:srgbClr val="0000FF"/>
                        </a:solidFill>
                        <a:latin typeface="Arial" pitchFamily="34" charset="0"/>
                        <a:ea typeface="+mn-ea"/>
                        <a:cs typeface="Arial" pitchFamily="34" charset="0"/>
                      </a:endParaRPr>
                    </a:p>
                    <a:p>
                      <a:pPr algn="just"/>
                      <a:endParaRPr lang="en-US" sz="1200" b="1" kern="1200" dirty="0" smtClean="0">
                        <a:solidFill>
                          <a:srgbClr val="0000FF"/>
                        </a:solidFill>
                        <a:latin typeface="Arial" pitchFamily="34" charset="0"/>
                        <a:ea typeface="+mn-ea"/>
                        <a:cs typeface="Arial" pitchFamily="34" charset="0"/>
                      </a:endParaRPr>
                    </a:p>
                    <a:p>
                      <a:pPr algn="just"/>
                      <a:r>
                        <a:rPr kumimoji="0" lang="en-US" sz="1400" b="1" u="sng" kern="1200" dirty="0" smtClean="0">
                          <a:solidFill>
                            <a:srgbClr val="002060"/>
                          </a:solidFill>
                          <a:latin typeface="Arial" pitchFamily="34" charset="0"/>
                          <a:ea typeface="+mn-ea"/>
                          <a:cs typeface="Arial" pitchFamily="34" charset="0"/>
                        </a:rPr>
                        <a:t>WEIGHING SCALE </a:t>
                      </a:r>
                      <a:r>
                        <a:rPr kumimoji="0" lang="en-US" sz="1200" b="1" u="sng" kern="1200" dirty="0" smtClean="0">
                          <a:solidFill>
                            <a:srgbClr val="002060"/>
                          </a:solidFill>
                          <a:latin typeface="Arial" pitchFamily="34" charset="0"/>
                          <a:ea typeface="+mn-ea"/>
                          <a:cs typeface="Arial" pitchFamily="34" charset="0"/>
                        </a:rPr>
                        <a:t>(to monitor the weight of children) :</a:t>
                      </a:r>
                      <a:endParaRPr kumimoji="0" lang="en-US" sz="1400" b="1" u="sng" kern="1200" dirty="0" smtClean="0">
                        <a:solidFill>
                          <a:srgbClr val="002060"/>
                        </a:solidFill>
                        <a:latin typeface="Arial" pitchFamily="34" charset="0"/>
                        <a:ea typeface="+mn-ea"/>
                        <a:cs typeface="Arial" pitchFamily="34" charset="0"/>
                      </a:endParaRPr>
                    </a:p>
                    <a:p>
                      <a:pPr algn="just"/>
                      <a:endParaRPr lang="en-US" sz="1200" b="1" u="sng" kern="1200" dirty="0" smtClean="0">
                        <a:solidFill>
                          <a:srgbClr val="C00000"/>
                        </a:solidFill>
                        <a:latin typeface="Arial" pitchFamily="34" charset="0"/>
                        <a:ea typeface="+mn-ea"/>
                        <a:cs typeface="Arial" pitchFamily="34" charset="0"/>
                      </a:endParaRPr>
                    </a:p>
                    <a:p>
                      <a:pPr algn="just"/>
                      <a:r>
                        <a:rPr lang="en-US" sz="1400" b="1" kern="1200" dirty="0" smtClean="0">
                          <a:solidFill>
                            <a:srgbClr val="C00000"/>
                          </a:solidFill>
                          <a:latin typeface="Arial" pitchFamily="34" charset="0"/>
                          <a:ea typeface="+mn-ea"/>
                          <a:cs typeface="Arial" pitchFamily="34" charset="0"/>
                        </a:rPr>
                        <a:t>To monitor the weight of the  children  </a:t>
                      </a:r>
                      <a:r>
                        <a:rPr kumimoji="0" lang="en-US" sz="1400" b="1" kern="1200" dirty="0" smtClean="0">
                          <a:solidFill>
                            <a:srgbClr val="0000FF"/>
                          </a:solidFill>
                          <a:latin typeface="Arial" pitchFamily="34" charset="0"/>
                          <a:ea typeface="+mn-ea"/>
                          <a:cs typeface="Arial" pitchFamily="34" charset="0"/>
                        </a:rPr>
                        <a:t>268 weighing</a:t>
                      </a:r>
                      <a:r>
                        <a:rPr lang="en-US" sz="1400" b="1" kern="1200" dirty="0" smtClean="0">
                          <a:solidFill>
                            <a:srgbClr val="C00000"/>
                          </a:solidFill>
                          <a:latin typeface="Arial" pitchFamily="34" charset="0"/>
                          <a:ea typeface="+mn-ea"/>
                          <a:cs typeface="Arial" pitchFamily="34" charset="0"/>
                        </a:rPr>
                        <a:t> scale @ cost of </a:t>
                      </a:r>
                      <a:r>
                        <a:rPr lang="en-US" sz="1400" b="1" kern="1200" dirty="0" smtClean="0">
                          <a:solidFill>
                            <a:srgbClr val="0000FF"/>
                          </a:solidFill>
                          <a:latin typeface="Arial" pitchFamily="34" charset="0"/>
                          <a:ea typeface="+mn-ea"/>
                          <a:cs typeface="Arial" pitchFamily="34" charset="0"/>
                        </a:rPr>
                        <a:t>Rs. 45.75 </a:t>
                      </a:r>
                      <a:r>
                        <a:rPr lang="en-US" sz="1400" b="1" kern="1200" dirty="0" err="1" smtClean="0">
                          <a:solidFill>
                            <a:srgbClr val="0000FF"/>
                          </a:solidFill>
                          <a:latin typeface="Arial" pitchFamily="34" charset="0"/>
                          <a:ea typeface="+mn-ea"/>
                          <a:cs typeface="Arial" pitchFamily="34" charset="0"/>
                        </a:rPr>
                        <a:t>lakhs</a:t>
                      </a:r>
                      <a:r>
                        <a:rPr lang="en-US" sz="1400" b="1" kern="1200" dirty="0" smtClean="0">
                          <a:solidFill>
                            <a:srgbClr val="0000FF"/>
                          </a:solidFill>
                          <a:latin typeface="Arial" pitchFamily="34" charset="0"/>
                          <a:ea typeface="+mn-ea"/>
                          <a:cs typeface="Arial" pitchFamily="34" charset="0"/>
                        </a:rPr>
                        <a:t> </a:t>
                      </a:r>
                      <a:r>
                        <a:rPr lang="en-US" sz="1400" b="1" kern="1200" dirty="0" smtClean="0">
                          <a:solidFill>
                            <a:srgbClr val="C00000"/>
                          </a:solidFill>
                          <a:latin typeface="Arial" pitchFamily="34" charset="0"/>
                          <a:ea typeface="+mn-ea"/>
                          <a:cs typeface="Arial" pitchFamily="34" charset="0"/>
                        </a:rPr>
                        <a:t>is provided to</a:t>
                      </a:r>
                      <a:r>
                        <a:rPr lang="en-US" sz="1400" b="1" kern="1200" dirty="0" smtClean="0">
                          <a:solidFill>
                            <a:srgbClr val="0000FF"/>
                          </a:solidFill>
                          <a:latin typeface="Arial" pitchFamily="34" charset="0"/>
                          <a:ea typeface="+mn-ea"/>
                          <a:cs typeface="Arial" pitchFamily="34" charset="0"/>
                        </a:rPr>
                        <a:t> </a:t>
                      </a:r>
                      <a:r>
                        <a:rPr kumimoji="0" lang="en-US" sz="1400" b="1" kern="1200" dirty="0" smtClean="0">
                          <a:solidFill>
                            <a:srgbClr val="0000FF"/>
                          </a:solidFill>
                          <a:latin typeface="Arial" pitchFamily="34" charset="0"/>
                          <a:ea typeface="+mn-ea"/>
                          <a:cs typeface="Arial" pitchFamily="34" charset="0"/>
                        </a:rPr>
                        <a:t>4 districts.</a:t>
                      </a:r>
                      <a:endParaRPr kumimoji="0" lang="en-US" sz="1400" b="1" kern="1200" dirty="0">
                        <a:solidFill>
                          <a:srgbClr val="0000FF"/>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4388">
                <a:tc>
                  <a:txBody>
                    <a:bodyPr/>
                    <a:lstStyle/>
                    <a:p>
                      <a:pPr algn="just"/>
                      <a:r>
                        <a:rPr kumimoji="0" lang="en-US" sz="1400" b="1" u="sng" kern="1200" dirty="0" smtClean="0">
                          <a:solidFill>
                            <a:srgbClr val="002060"/>
                          </a:solidFill>
                          <a:latin typeface="Arial" pitchFamily="34" charset="0"/>
                          <a:ea typeface="+mn-ea"/>
                          <a:cs typeface="Arial" pitchFamily="34" charset="0"/>
                        </a:rPr>
                        <a:t>HYGIENE KIT</a:t>
                      </a:r>
                    </a:p>
                    <a:p>
                      <a:pPr algn="just"/>
                      <a:endParaRPr lang="en-US" sz="1200" b="1" u="sng" kern="1200" dirty="0" smtClean="0">
                        <a:solidFill>
                          <a:srgbClr val="C00000"/>
                        </a:solidFill>
                        <a:latin typeface="Arial" pitchFamily="34" charset="0"/>
                        <a:ea typeface="+mn-ea"/>
                        <a:cs typeface="Arial" pitchFamily="34" charset="0"/>
                      </a:endParaRPr>
                    </a:p>
                    <a:p>
                      <a:pPr algn="just"/>
                      <a:r>
                        <a:rPr kumimoji="0" lang="en-US" sz="1400" b="1" kern="1200" dirty="0" smtClean="0">
                          <a:solidFill>
                            <a:srgbClr val="C00000"/>
                          </a:solidFill>
                          <a:latin typeface="Arial" pitchFamily="34" charset="0"/>
                          <a:ea typeface="+mn-ea"/>
                          <a:cs typeface="Arial" pitchFamily="34" charset="0"/>
                        </a:rPr>
                        <a:t>To follow the hygiene practices before cooking the meals all the noon meal cook / cook assistants have been provided with 2 aprons, 1 head cap, 1 nail cutter, 5 hand towels, 6 antiseptic soaps at a cost of </a:t>
                      </a:r>
                      <a:r>
                        <a:rPr lang="en-US" sz="1400" b="1" kern="1200" dirty="0" smtClean="0">
                          <a:solidFill>
                            <a:srgbClr val="0000FF"/>
                          </a:solidFill>
                          <a:latin typeface="Arial" pitchFamily="34" charset="0"/>
                          <a:ea typeface="+mn-ea"/>
                          <a:cs typeface="Arial" pitchFamily="34" charset="0"/>
                        </a:rPr>
                        <a:t>Rs. 500/- each.</a:t>
                      </a:r>
                      <a:endParaRPr lang="en-US" sz="1400" dirty="0">
                        <a:solidFill>
                          <a:srgbClr val="0000FF"/>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10" name="Picture 9" descr="7d3a657e-.jpg"/>
          <p:cNvPicPr/>
          <p:nvPr/>
        </p:nvPicPr>
        <p:blipFill>
          <a:blip r:embed="rId2"/>
          <a:stretch>
            <a:fillRect/>
          </a:stretch>
        </p:blipFill>
        <p:spPr>
          <a:xfrm>
            <a:off x="6172200" y="4038600"/>
            <a:ext cx="1524000" cy="2209800"/>
          </a:xfrm>
          <a:prstGeom prst="rect">
            <a:avLst/>
          </a:prstGeom>
        </p:spPr>
      </p:pic>
      <p:pic>
        <p:nvPicPr>
          <p:cNvPr id="7" name="Picture 6" descr="Equal-Digital-Kitchen-Weighing-Scale.jpg"/>
          <p:cNvPicPr>
            <a:picLocks noChangeAspect="1"/>
          </p:cNvPicPr>
          <p:nvPr/>
        </p:nvPicPr>
        <p:blipFill>
          <a:blip r:embed="rId3"/>
          <a:stretch>
            <a:fillRect/>
          </a:stretch>
        </p:blipFill>
        <p:spPr>
          <a:xfrm>
            <a:off x="5943600" y="1295400"/>
            <a:ext cx="1981200" cy="1162676"/>
          </a:xfrm>
          <a:prstGeom prst="rect">
            <a:avLst/>
          </a:prstGeom>
        </p:spPr>
      </p:pic>
      <p:pic>
        <p:nvPicPr>
          <p:cNvPr id="8" name="Picture 7" descr="stainless-steel-digital-body-weight-bathroom-weighing-scale-original-imaf45spgyppxvnn.jpeg"/>
          <p:cNvPicPr>
            <a:picLocks noChangeAspect="1"/>
          </p:cNvPicPr>
          <p:nvPr/>
        </p:nvPicPr>
        <p:blipFill>
          <a:blip r:embed="rId4"/>
          <a:stretch>
            <a:fillRect/>
          </a:stretch>
        </p:blipFill>
        <p:spPr>
          <a:xfrm>
            <a:off x="5971296" y="2605088"/>
            <a:ext cx="1877304" cy="1357312"/>
          </a:xfrm>
          <a:prstGeom prst="rect">
            <a:avLst/>
          </a:prstGeom>
        </p:spPr>
      </p:pic>
      <p:pic>
        <p:nvPicPr>
          <p:cNvPr id="11" name="Picture 5" descr="C:\Documents and Settings\user\Desktop\LOGO\MDM_LOGO_JPEG.JPG"/>
          <p:cNvPicPr>
            <a:picLocks noChangeAspect="1" noChangeArrowheads="1"/>
          </p:cNvPicPr>
          <p:nvPr/>
        </p:nvPicPr>
        <p:blipFill>
          <a:blip r:embed="rId5"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aphicFrame>
        <p:nvGraphicFramePr>
          <p:cNvPr id="9" name="Table 8"/>
          <p:cNvGraphicFramePr>
            <a:graphicFrameLocks noGrp="1"/>
          </p:cNvGraphicFramePr>
          <p:nvPr/>
        </p:nvGraphicFramePr>
        <p:xfrm>
          <a:off x="457200" y="1173481"/>
          <a:ext cx="8305800" cy="5227319"/>
        </p:xfrm>
        <a:graphic>
          <a:graphicData uri="http://schemas.openxmlformats.org/drawingml/2006/table">
            <a:tbl>
              <a:tblPr firstRow="1" bandRow="1">
                <a:tableStyleId>{5C22544A-7EE6-4342-B048-85BDC9FD1C3A}</a:tableStyleId>
              </a:tblPr>
              <a:tblGrid>
                <a:gridCol w="3886200"/>
                <a:gridCol w="4419600"/>
              </a:tblGrid>
              <a:tr h="3474719">
                <a:tc>
                  <a:txBody>
                    <a:bodyPr/>
                    <a:lstStyle/>
                    <a:p>
                      <a:pPr algn="ctr"/>
                      <a:r>
                        <a:rPr lang="en-US" sz="1800" b="1" u="sng" kern="1200" dirty="0" smtClean="0">
                          <a:solidFill>
                            <a:srgbClr val="000099"/>
                          </a:solidFill>
                          <a:latin typeface="Arial" pitchFamily="34" charset="0"/>
                          <a:ea typeface="+mn-ea"/>
                          <a:cs typeface="Arial" pitchFamily="34" charset="0"/>
                        </a:rPr>
                        <a:t>IEC Activities</a:t>
                      </a:r>
                    </a:p>
                    <a:p>
                      <a:pPr algn="ctr"/>
                      <a:endParaRPr lang="en-US" sz="1600" b="1" u="sng" kern="1200" dirty="0" smtClean="0">
                        <a:solidFill>
                          <a:srgbClr val="000099"/>
                        </a:solidFill>
                        <a:latin typeface="Arial" pitchFamily="34" charset="0"/>
                        <a:ea typeface="+mn-ea"/>
                        <a:cs typeface="Arial" pitchFamily="34" charset="0"/>
                      </a:endParaRPr>
                    </a:p>
                    <a:p>
                      <a:pPr algn="just"/>
                      <a:r>
                        <a:rPr lang="en-US" sz="1800" b="1" kern="1200" dirty="0" smtClean="0">
                          <a:solidFill>
                            <a:srgbClr val="000099"/>
                          </a:solidFill>
                          <a:latin typeface="Arial" pitchFamily="34" charset="0"/>
                          <a:ea typeface="+mn-ea"/>
                          <a:cs typeface="Arial" pitchFamily="34" charset="0"/>
                        </a:rPr>
                        <a:t>Posters:</a:t>
                      </a:r>
                    </a:p>
                    <a:p>
                      <a:pPr algn="just"/>
                      <a:endParaRPr lang="en-US" sz="1100" b="1" kern="1200" dirty="0" smtClean="0">
                        <a:solidFill>
                          <a:srgbClr val="000099"/>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3 posters on different theme of Noon Meal and hand manuals at a cost of</a:t>
                      </a:r>
                      <a:r>
                        <a:rPr lang="en-US" sz="1600" b="1" kern="1200" dirty="0" smtClean="0">
                          <a:solidFill>
                            <a:srgbClr val="0000FF"/>
                          </a:solidFill>
                          <a:latin typeface="Arial" pitchFamily="34" charset="0"/>
                          <a:ea typeface="+mn-ea"/>
                          <a:cs typeface="Arial" pitchFamily="34" charset="0"/>
                        </a:rPr>
                        <a:t> Rs. 64.81 </a:t>
                      </a:r>
                      <a:r>
                        <a:rPr lang="en-US" sz="1600" b="1" kern="1200" dirty="0" err="1" smtClean="0">
                          <a:solidFill>
                            <a:srgbClr val="0000FF"/>
                          </a:solidFill>
                          <a:latin typeface="Arial" pitchFamily="34" charset="0"/>
                          <a:ea typeface="+mn-ea"/>
                          <a:cs typeface="Arial" pitchFamily="34" charset="0"/>
                        </a:rPr>
                        <a:t>lakhs</a:t>
                      </a:r>
                      <a:r>
                        <a:rPr lang="en-US" sz="1600" b="1" kern="1200" baseline="0" dirty="0" smtClean="0">
                          <a:solidFill>
                            <a:srgbClr val="0000FF"/>
                          </a:solidFill>
                          <a:latin typeface="Arial" pitchFamily="34" charset="0"/>
                          <a:ea typeface="+mn-ea"/>
                          <a:cs typeface="Arial" pitchFamily="34" charset="0"/>
                        </a:rPr>
                        <a:t> </a:t>
                      </a:r>
                      <a:r>
                        <a:rPr kumimoji="0" lang="en-US" sz="1600" b="1" kern="1200" dirty="0" smtClean="0">
                          <a:solidFill>
                            <a:srgbClr val="C00000"/>
                          </a:solidFill>
                          <a:latin typeface="Arial" pitchFamily="34" charset="0"/>
                          <a:ea typeface="+mn-ea"/>
                          <a:cs typeface="Arial" pitchFamily="34" charset="0"/>
                        </a:rPr>
                        <a:t>were distributed to all districts</a:t>
                      </a:r>
                      <a:endParaRPr kumimoji="0" lang="en-US" sz="1600" b="1" kern="1200" dirty="0">
                        <a:solidFill>
                          <a:srgbClr val="C000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52600">
                <a:tc>
                  <a:txBody>
                    <a:bodyPr/>
                    <a:lstStyle/>
                    <a:p>
                      <a:pPr algn="just"/>
                      <a:r>
                        <a:rPr lang="en-US" sz="1800" b="1" kern="1200" dirty="0" smtClean="0">
                          <a:solidFill>
                            <a:srgbClr val="002060"/>
                          </a:solidFill>
                          <a:latin typeface="Arial" pitchFamily="34" charset="0"/>
                          <a:ea typeface="+mn-ea"/>
                          <a:cs typeface="Arial" pitchFamily="34" charset="0"/>
                        </a:rPr>
                        <a:t>Short film :</a:t>
                      </a:r>
                      <a:r>
                        <a:rPr lang="en-US" sz="1800" b="1" kern="1200" dirty="0" smtClean="0">
                          <a:solidFill>
                            <a:schemeClr val="dk1"/>
                          </a:solidFill>
                          <a:latin typeface="Arial" pitchFamily="34" charset="0"/>
                          <a:ea typeface="+mn-ea"/>
                          <a:cs typeface="Arial" pitchFamily="34" charset="0"/>
                        </a:rPr>
                        <a:t> </a:t>
                      </a:r>
                    </a:p>
                    <a:p>
                      <a:pPr algn="just"/>
                      <a:endParaRPr lang="en-US" sz="1100" kern="1200" dirty="0" smtClean="0">
                        <a:solidFill>
                          <a:schemeClr val="dk1"/>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A short film </a:t>
                      </a:r>
                      <a:r>
                        <a:rPr lang="en-US" sz="1400" b="1" kern="1200" dirty="0" smtClean="0">
                          <a:solidFill>
                            <a:srgbClr val="C00000"/>
                          </a:solidFill>
                          <a:latin typeface="Arial" pitchFamily="34" charset="0"/>
                          <a:ea typeface="+mn-ea"/>
                          <a:cs typeface="Arial" pitchFamily="34" charset="0"/>
                        </a:rPr>
                        <a:t>(with English Subtitle) </a:t>
                      </a:r>
                      <a:r>
                        <a:rPr lang="en-US" sz="1600" b="1" kern="1200" dirty="0" smtClean="0">
                          <a:solidFill>
                            <a:srgbClr val="C00000"/>
                          </a:solidFill>
                          <a:latin typeface="Arial" pitchFamily="34" charset="0"/>
                          <a:ea typeface="+mn-ea"/>
                          <a:cs typeface="Arial" pitchFamily="34" charset="0"/>
                        </a:rPr>
                        <a:t>to create awareness has been produced at a cost of  </a:t>
                      </a:r>
                      <a:r>
                        <a:rPr lang="en-US" sz="1600" b="1" kern="1200" dirty="0" smtClean="0">
                          <a:solidFill>
                            <a:srgbClr val="0000FF"/>
                          </a:solidFill>
                          <a:latin typeface="Arial" pitchFamily="34" charset="0"/>
                          <a:ea typeface="+mn-ea"/>
                          <a:cs typeface="Arial" pitchFamily="34" charset="0"/>
                        </a:rPr>
                        <a:t>Rs. 3.17 </a:t>
                      </a:r>
                      <a:r>
                        <a:rPr lang="en-US" sz="1600" b="1" kern="1200" dirty="0" err="1" smtClean="0">
                          <a:solidFill>
                            <a:srgbClr val="0000FF"/>
                          </a:solidFill>
                          <a:latin typeface="Arial" pitchFamily="34" charset="0"/>
                          <a:ea typeface="+mn-ea"/>
                          <a:cs typeface="Arial" pitchFamily="34" charset="0"/>
                        </a:rPr>
                        <a:t>lakhs</a:t>
                      </a:r>
                      <a:r>
                        <a:rPr lang="en-US" sz="1600" b="1" kern="1200" dirty="0" smtClean="0">
                          <a:solidFill>
                            <a:srgbClr val="0000FF"/>
                          </a:solidFill>
                          <a:latin typeface="Arial" pitchFamily="34" charset="0"/>
                          <a:ea typeface="+mn-ea"/>
                          <a:cs typeface="Arial" pitchFamily="34" charset="0"/>
                        </a:rPr>
                        <a:t>.</a:t>
                      </a:r>
                      <a:endParaRPr lang="en-US" sz="1600" dirty="0">
                        <a:solidFill>
                          <a:srgbClr val="0000FF"/>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50165" algn="just">
                        <a:lnSpc>
                          <a:spcPct val="115000"/>
                        </a:lnSpc>
                        <a:spcBef>
                          <a:spcPts val="1200"/>
                        </a:spcBef>
                        <a:spcAft>
                          <a:spcPts val="1200"/>
                        </a:spcAft>
                      </a:pPr>
                      <a:endParaRPr lang="en-US" sz="1000"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 name="Picture 5" descr="NMP-POSTER-1.jpg"/>
          <p:cNvPicPr/>
          <p:nvPr/>
        </p:nvPicPr>
        <p:blipFill>
          <a:blip r:embed="rId2" cstate="print"/>
          <a:stretch>
            <a:fillRect/>
          </a:stretch>
        </p:blipFill>
        <p:spPr>
          <a:xfrm>
            <a:off x="4495800" y="1219200"/>
            <a:ext cx="1295400" cy="1798640"/>
          </a:xfrm>
          <a:prstGeom prst="rect">
            <a:avLst/>
          </a:prstGeom>
        </p:spPr>
      </p:pic>
      <p:pic>
        <p:nvPicPr>
          <p:cNvPr id="7" name="Picture 6" descr="NMP-POSTER-2.jpg"/>
          <p:cNvPicPr/>
          <p:nvPr/>
        </p:nvPicPr>
        <p:blipFill>
          <a:blip r:embed="rId3" cstate="print"/>
          <a:stretch>
            <a:fillRect/>
          </a:stretch>
        </p:blipFill>
        <p:spPr>
          <a:xfrm>
            <a:off x="7315200" y="1219200"/>
            <a:ext cx="1371600" cy="1821638"/>
          </a:xfrm>
          <a:prstGeom prst="rect">
            <a:avLst/>
          </a:prstGeom>
        </p:spPr>
      </p:pic>
      <p:pic>
        <p:nvPicPr>
          <p:cNvPr id="8" name="Picture 7" descr="NMP-POSTER-3.jpg"/>
          <p:cNvPicPr/>
          <p:nvPr/>
        </p:nvPicPr>
        <p:blipFill>
          <a:blip r:embed="rId4" cstate="print"/>
          <a:stretch>
            <a:fillRect/>
          </a:stretch>
        </p:blipFill>
        <p:spPr>
          <a:xfrm>
            <a:off x="5867400" y="1219200"/>
            <a:ext cx="1371600" cy="1810142"/>
          </a:xfrm>
          <a:prstGeom prst="rect">
            <a:avLst/>
          </a:prstGeom>
        </p:spPr>
      </p:pic>
      <p:pic>
        <p:nvPicPr>
          <p:cNvPr id="12" name="Picture 11" descr="7d3a657e-8600-45da-9159-5dc43af9055c.jpg"/>
          <p:cNvPicPr/>
          <p:nvPr/>
        </p:nvPicPr>
        <p:blipFill>
          <a:blip r:embed="rId5" cstate="print"/>
          <a:stretch>
            <a:fillRect/>
          </a:stretch>
        </p:blipFill>
        <p:spPr>
          <a:xfrm>
            <a:off x="4495800" y="3048000"/>
            <a:ext cx="1939506" cy="1524000"/>
          </a:xfrm>
          <a:prstGeom prst="rect">
            <a:avLst/>
          </a:prstGeom>
        </p:spPr>
      </p:pic>
      <p:sp>
        <p:nvSpPr>
          <p:cNvPr id="14" name="Title 1"/>
          <p:cNvSpPr txBox="1">
            <a:spLocks/>
          </p:cNvSpPr>
          <p:nvPr/>
        </p:nvSpPr>
        <p:spPr>
          <a:xfrm>
            <a:off x="3276600" y="533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smtClean="0">
                <a:ln>
                  <a:noFill/>
                </a:ln>
                <a:solidFill>
                  <a:srgbClr val="7030A0"/>
                </a:solidFill>
                <a:effectLst/>
                <a:uLnTx/>
                <a:uFillTx/>
                <a:latin typeface="Arial" pitchFamily="34" charset="0"/>
                <a:ea typeface="+mj-ea"/>
                <a:cs typeface="Arial" pitchFamily="34" charset="0"/>
              </a:rPr>
              <a:t>SPECIAL INITIATIVES</a:t>
            </a:r>
            <a:endParaRPr kumimoji="0" lang="en-US" sz="2000" b="0" i="0" u="none" strike="noStrike" kern="1200" cap="none" spc="0" normalizeH="0" baseline="0" noProof="0" dirty="0">
              <a:ln>
                <a:noFill/>
              </a:ln>
              <a:solidFill>
                <a:srgbClr val="7030A0"/>
              </a:solidFill>
              <a:effectLst/>
              <a:uLnTx/>
              <a:uFillTx/>
              <a:latin typeface="+mj-lt"/>
              <a:ea typeface="+mj-ea"/>
              <a:cs typeface="+mj-cs"/>
            </a:endParaRPr>
          </a:p>
        </p:txBody>
      </p:sp>
      <p:pic>
        <p:nvPicPr>
          <p:cNvPr id="17" name="Picture 16" descr="womens-day-8.jpg"/>
          <p:cNvPicPr>
            <a:picLocks noChangeAspect="1"/>
          </p:cNvPicPr>
          <p:nvPr/>
        </p:nvPicPr>
        <p:blipFill>
          <a:blip r:embed="rId6" cstate="print"/>
          <a:stretch>
            <a:fillRect/>
          </a:stretch>
        </p:blipFill>
        <p:spPr>
          <a:xfrm>
            <a:off x="6553200" y="3124200"/>
            <a:ext cx="2057400" cy="1462461"/>
          </a:xfrm>
          <a:prstGeom prst="rect">
            <a:avLst/>
          </a:prstGeom>
        </p:spPr>
      </p:pic>
      <p:pic>
        <p:nvPicPr>
          <p:cNvPr id="18" name="Picture 17" descr="mov.jpg"/>
          <p:cNvPicPr>
            <a:picLocks noChangeAspect="1"/>
          </p:cNvPicPr>
          <p:nvPr/>
        </p:nvPicPr>
        <p:blipFill>
          <a:blip r:embed="rId7" cstate="print"/>
          <a:stretch>
            <a:fillRect/>
          </a:stretch>
        </p:blipFill>
        <p:spPr>
          <a:xfrm>
            <a:off x="5214997" y="4708029"/>
            <a:ext cx="3014603" cy="1692771"/>
          </a:xfrm>
          <a:prstGeom prst="rect">
            <a:avLst/>
          </a:prstGeom>
        </p:spPr>
      </p:pic>
      <p:pic>
        <p:nvPicPr>
          <p:cNvPr id="15" name="Picture 5" descr="C:\Documents and Settings\user\Desktop\LOGO\MDM_LOGO_JPEG.JPG"/>
          <p:cNvPicPr>
            <a:picLocks noChangeAspect="1" noChangeArrowheads="1"/>
          </p:cNvPicPr>
          <p:nvPr/>
        </p:nvPicPr>
        <p:blipFill>
          <a:blip r:embed="rId8"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graphicFrame>
        <p:nvGraphicFramePr>
          <p:cNvPr id="9" name="Table 8"/>
          <p:cNvGraphicFramePr>
            <a:graphicFrameLocks noGrp="1"/>
          </p:cNvGraphicFramePr>
          <p:nvPr/>
        </p:nvGraphicFramePr>
        <p:xfrm>
          <a:off x="838200" y="1329425"/>
          <a:ext cx="7467600" cy="4842775"/>
        </p:xfrm>
        <a:graphic>
          <a:graphicData uri="http://schemas.openxmlformats.org/drawingml/2006/table">
            <a:tbl>
              <a:tblPr firstRow="1" bandRow="1">
                <a:tableStyleId>{5C22544A-7EE6-4342-B048-85BDC9FD1C3A}</a:tableStyleId>
              </a:tblPr>
              <a:tblGrid>
                <a:gridCol w="3886200"/>
                <a:gridCol w="3581400"/>
              </a:tblGrid>
              <a:tr h="2438400">
                <a:tc>
                  <a:txBody>
                    <a:bodyPr/>
                    <a:lstStyle/>
                    <a:p>
                      <a:pPr algn="just"/>
                      <a:r>
                        <a:rPr lang="en-US" sz="1800" b="1" u="sng" kern="1200" dirty="0" smtClean="0">
                          <a:solidFill>
                            <a:srgbClr val="002060"/>
                          </a:solidFill>
                          <a:latin typeface="Arial" pitchFamily="34" charset="0"/>
                          <a:ea typeface="+mn-ea"/>
                          <a:cs typeface="Arial" pitchFamily="34" charset="0"/>
                        </a:rPr>
                        <a:t>Website</a:t>
                      </a:r>
                      <a:r>
                        <a:rPr lang="en-US" sz="1800" b="1" u="sng" kern="1200" dirty="0" smtClean="0">
                          <a:solidFill>
                            <a:srgbClr val="0000FF"/>
                          </a:solidFill>
                          <a:latin typeface="Arial" pitchFamily="34" charset="0"/>
                          <a:ea typeface="+mn-ea"/>
                          <a:cs typeface="Arial" pitchFamily="34" charset="0"/>
                        </a:rPr>
                        <a:t> </a:t>
                      </a:r>
                    </a:p>
                    <a:p>
                      <a:pPr algn="just"/>
                      <a:endParaRPr lang="en-US" sz="1600" b="1" u="sng" kern="1200" dirty="0" smtClean="0">
                        <a:solidFill>
                          <a:srgbClr val="0000FF"/>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Exclusive website for Mid Day Meal</a:t>
                      </a:r>
                      <a:endParaRPr lang="en-US" sz="1600" dirty="0">
                        <a:solidFill>
                          <a:srgbClr val="C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4375">
                <a:tc>
                  <a:txBody>
                    <a:bodyPr/>
                    <a:lstStyle/>
                    <a:p>
                      <a:pPr algn="just"/>
                      <a:endParaRPr lang="en-US" sz="1800" b="1" kern="1200" dirty="0" smtClean="0">
                        <a:solidFill>
                          <a:srgbClr val="0000FF"/>
                        </a:solidFill>
                        <a:latin typeface="+mn-lt"/>
                        <a:ea typeface="+mn-ea"/>
                        <a:cs typeface="+mn-cs"/>
                      </a:endParaRPr>
                    </a:p>
                    <a:p>
                      <a:pPr algn="just"/>
                      <a:endParaRPr lang="en-US" sz="1800" b="1" kern="1200" dirty="0" smtClean="0">
                        <a:solidFill>
                          <a:srgbClr val="0000FF"/>
                        </a:solidFill>
                        <a:latin typeface="+mn-lt"/>
                        <a:ea typeface="+mn-ea"/>
                        <a:cs typeface="+mn-cs"/>
                      </a:endParaRPr>
                    </a:p>
                    <a:p>
                      <a:pPr algn="just"/>
                      <a:endParaRPr lang="en-US" sz="1800" b="1" kern="1200" dirty="0" smtClean="0">
                        <a:solidFill>
                          <a:srgbClr val="0000FF"/>
                        </a:solidFill>
                        <a:latin typeface="+mn-lt"/>
                        <a:ea typeface="+mn-ea"/>
                        <a:cs typeface="+mn-cs"/>
                      </a:endParaRPr>
                    </a:p>
                    <a:p>
                      <a:pPr algn="just"/>
                      <a:endParaRPr lang="en-US"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800" b="1" u="sng" kern="1200" dirty="0" smtClean="0">
                          <a:solidFill>
                            <a:srgbClr val="002060"/>
                          </a:solidFill>
                          <a:latin typeface="Arial" pitchFamily="34" charset="0"/>
                          <a:ea typeface="+mn-ea"/>
                          <a:cs typeface="Arial" pitchFamily="34" charset="0"/>
                        </a:rPr>
                        <a:t>Digitalization</a:t>
                      </a:r>
                      <a:r>
                        <a:rPr lang="en-US" sz="1800" b="1" kern="1200" dirty="0" smtClean="0">
                          <a:solidFill>
                            <a:srgbClr val="002060"/>
                          </a:solidFill>
                          <a:latin typeface="Arial" pitchFamily="34" charset="0"/>
                          <a:ea typeface="+mn-ea"/>
                          <a:cs typeface="Arial" pitchFamily="34" charset="0"/>
                        </a:rPr>
                        <a:t> </a:t>
                      </a:r>
                    </a:p>
                    <a:p>
                      <a:pPr algn="just"/>
                      <a:endParaRPr lang="en-US" sz="1600" kern="1200" dirty="0" smtClean="0">
                        <a:solidFill>
                          <a:srgbClr val="002060"/>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Data  of the Noon Meal Employees is</a:t>
                      </a:r>
                      <a:r>
                        <a:rPr lang="en-US" sz="1600" b="1" kern="1200" baseline="0" dirty="0" smtClean="0">
                          <a:solidFill>
                            <a:srgbClr val="C00000"/>
                          </a:solidFill>
                          <a:latin typeface="Arial" pitchFamily="34" charset="0"/>
                          <a:ea typeface="+mn-ea"/>
                          <a:cs typeface="Arial" pitchFamily="34" charset="0"/>
                        </a:rPr>
                        <a:t> digitalized.</a:t>
                      </a:r>
                      <a:endParaRPr lang="en-US" sz="1600" dirty="0">
                        <a:solidFill>
                          <a:srgbClr val="C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 name="Picture 5" descr="123456.jpg"/>
          <p:cNvPicPr/>
          <p:nvPr/>
        </p:nvPicPr>
        <p:blipFill>
          <a:blip r:embed="rId2" cstate="print"/>
          <a:stretch>
            <a:fillRect/>
          </a:stretch>
        </p:blipFill>
        <p:spPr>
          <a:xfrm>
            <a:off x="4800600" y="1447801"/>
            <a:ext cx="3429000" cy="2285999"/>
          </a:xfrm>
          <a:prstGeom prst="rect">
            <a:avLst/>
          </a:prstGeom>
        </p:spPr>
      </p:pic>
      <p:pic>
        <p:nvPicPr>
          <p:cNvPr id="7" name="Picture 6" descr="db.jpg"/>
          <p:cNvPicPr/>
          <p:nvPr/>
        </p:nvPicPr>
        <p:blipFill>
          <a:blip r:embed="rId3"/>
          <a:stretch>
            <a:fillRect/>
          </a:stretch>
        </p:blipFill>
        <p:spPr>
          <a:xfrm>
            <a:off x="965628" y="3888182"/>
            <a:ext cx="3682572" cy="2207818"/>
          </a:xfrm>
          <a:prstGeom prst="rect">
            <a:avLst/>
          </a:prstGeom>
        </p:spPr>
      </p:pic>
      <p:sp>
        <p:nvSpPr>
          <p:cNvPr id="10" name="Title 1"/>
          <p:cNvSpPr txBox="1">
            <a:spLocks/>
          </p:cNvSpPr>
          <p:nvPr/>
        </p:nvSpPr>
        <p:spPr>
          <a:xfrm>
            <a:off x="3276600" y="533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smtClean="0">
                <a:ln>
                  <a:noFill/>
                </a:ln>
                <a:solidFill>
                  <a:srgbClr val="7030A0"/>
                </a:solidFill>
                <a:effectLst/>
                <a:uLnTx/>
                <a:uFillTx/>
                <a:latin typeface="Arial" pitchFamily="34" charset="0"/>
                <a:ea typeface="+mj-ea"/>
                <a:cs typeface="Arial" pitchFamily="34" charset="0"/>
              </a:rPr>
              <a:t>SPECIAL INITIATIVES</a:t>
            </a:r>
            <a:endParaRPr kumimoji="0" lang="en-US" sz="2000" b="0" i="0" u="none" strike="noStrike" kern="1200" cap="none" spc="0" normalizeH="0" baseline="0" noProof="0" dirty="0">
              <a:ln>
                <a:noFill/>
              </a:ln>
              <a:solidFill>
                <a:srgbClr val="7030A0"/>
              </a:solidFill>
              <a:effectLst/>
              <a:uLnTx/>
              <a:uFillTx/>
              <a:latin typeface="+mj-lt"/>
              <a:ea typeface="+mj-ea"/>
              <a:cs typeface="+mj-cs"/>
            </a:endParaRPr>
          </a:p>
        </p:txBody>
      </p:sp>
      <p:pic>
        <p:nvPicPr>
          <p:cNvPr id="11" name="Picture 5" descr="C:\Documents and Settings\user\Desktop\LOGO\MDM_LOGO_JPEG.JPG"/>
          <p:cNvPicPr>
            <a:picLocks noChangeAspect="1" noChangeArrowheads="1"/>
          </p:cNvPicPr>
          <p:nvPr/>
        </p:nvPicPr>
        <p:blipFill>
          <a:blip r:embed="rId4"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graphicFrame>
        <p:nvGraphicFramePr>
          <p:cNvPr id="9" name="Table 8"/>
          <p:cNvGraphicFramePr>
            <a:graphicFrameLocks noGrp="1"/>
          </p:cNvGraphicFramePr>
          <p:nvPr/>
        </p:nvGraphicFramePr>
        <p:xfrm>
          <a:off x="533400" y="1219200"/>
          <a:ext cx="8229600" cy="5315520"/>
        </p:xfrm>
        <a:graphic>
          <a:graphicData uri="http://schemas.openxmlformats.org/drawingml/2006/table">
            <a:tbl>
              <a:tblPr firstRow="1" bandRow="1">
                <a:tableStyleId>{5C22544A-7EE6-4342-B048-85BDC9FD1C3A}</a:tableStyleId>
              </a:tblPr>
              <a:tblGrid>
                <a:gridCol w="3733800"/>
                <a:gridCol w="4495800"/>
              </a:tblGrid>
              <a:tr h="2438400">
                <a:tc>
                  <a:txBody>
                    <a:bodyPr/>
                    <a:lstStyle/>
                    <a:p>
                      <a:r>
                        <a:rPr lang="en-US" sz="1800" b="1" u="sng" kern="1200" dirty="0" smtClean="0">
                          <a:solidFill>
                            <a:srgbClr val="000099"/>
                          </a:solidFill>
                          <a:latin typeface="Arial" pitchFamily="34" charset="0"/>
                          <a:ea typeface="+mn-ea"/>
                          <a:cs typeface="Arial" pitchFamily="34" charset="0"/>
                        </a:rPr>
                        <a:t>Online grievance :</a:t>
                      </a:r>
                    </a:p>
                    <a:p>
                      <a:endParaRPr lang="en-US" sz="1600" b="1" u="sng" kern="1200" dirty="0" smtClean="0">
                        <a:solidFill>
                          <a:srgbClr val="000099"/>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Software was created at a cost of </a:t>
                      </a:r>
                      <a:r>
                        <a:rPr lang="en-US" sz="1600" b="1" kern="1200" dirty="0" smtClean="0">
                          <a:solidFill>
                            <a:srgbClr val="0000FF"/>
                          </a:solidFill>
                          <a:latin typeface="Arial" pitchFamily="34" charset="0"/>
                          <a:ea typeface="+mn-ea"/>
                          <a:cs typeface="Arial" pitchFamily="34" charset="0"/>
                        </a:rPr>
                        <a:t>Rs. 5.00 </a:t>
                      </a:r>
                      <a:r>
                        <a:rPr lang="en-US" sz="1600" b="1" kern="1200" dirty="0" err="1" smtClean="0">
                          <a:solidFill>
                            <a:srgbClr val="0000FF"/>
                          </a:solidFill>
                          <a:latin typeface="Arial" pitchFamily="34" charset="0"/>
                          <a:ea typeface="+mn-ea"/>
                          <a:cs typeface="Arial" pitchFamily="34" charset="0"/>
                        </a:rPr>
                        <a:t>lakhs</a:t>
                      </a:r>
                      <a:r>
                        <a:rPr lang="en-US" sz="1600" b="1" kern="1200" dirty="0" smtClean="0">
                          <a:solidFill>
                            <a:srgbClr val="0000FF"/>
                          </a:solidFill>
                          <a:latin typeface="Arial" pitchFamily="34" charset="0"/>
                          <a:ea typeface="+mn-ea"/>
                          <a:cs typeface="Arial" pitchFamily="34" charset="0"/>
                        </a:rPr>
                        <a:t> </a:t>
                      </a:r>
                      <a:r>
                        <a:rPr lang="en-US" sz="1600" b="1" kern="1200" dirty="0" smtClean="0">
                          <a:solidFill>
                            <a:srgbClr val="C00000"/>
                          </a:solidFill>
                          <a:latin typeface="Arial" pitchFamily="34" charset="0"/>
                          <a:ea typeface="+mn-ea"/>
                          <a:cs typeface="Arial" pitchFamily="34" charset="0"/>
                        </a:rPr>
                        <a:t>to register complaints if any.</a:t>
                      </a:r>
                      <a:endParaRPr lang="en-US" sz="1600" dirty="0">
                        <a:solidFill>
                          <a:srgbClr val="C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77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tx1"/>
                        </a:solidFill>
                        <a:latin typeface="Arial" pitchFamily="34" charset="0"/>
                        <a:ea typeface="+mn-ea"/>
                        <a:cs typeface="Arial" pitchFamily="34" charset="0"/>
                      </a:endParaRPr>
                    </a:p>
                    <a:p>
                      <a:pPr algn="just"/>
                      <a:endParaRPr lang="en-US" sz="1800" b="1" kern="1200" dirty="0" smtClean="0">
                        <a:solidFill>
                          <a:schemeClr val="tx1"/>
                        </a:solidFill>
                        <a:latin typeface="Arial" pitchFamily="34" charset="0"/>
                        <a:ea typeface="+mn-ea"/>
                        <a:cs typeface="Arial" pitchFamily="34" charset="0"/>
                      </a:endParaRPr>
                    </a:p>
                    <a:p>
                      <a:pPr algn="just"/>
                      <a:endParaRPr lang="en-US" sz="1800" b="1" kern="1200" dirty="0" smtClean="0">
                        <a:solidFill>
                          <a:schemeClr val="tx1"/>
                        </a:solidFill>
                        <a:latin typeface="Arial" pitchFamily="34" charset="0"/>
                        <a:ea typeface="+mn-ea"/>
                        <a:cs typeface="Arial" pitchFamily="34" charset="0"/>
                      </a:endParaRPr>
                    </a:p>
                    <a:p>
                      <a:pPr algn="just"/>
                      <a:endParaRPr lang="en-US" dirty="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u="sng" kern="1200" dirty="0" smtClean="0">
                          <a:solidFill>
                            <a:srgbClr val="002060"/>
                          </a:solidFill>
                          <a:latin typeface="Arial" pitchFamily="34" charset="0"/>
                          <a:ea typeface="+mn-ea"/>
                          <a:cs typeface="Arial" pitchFamily="34" charset="0"/>
                        </a:rPr>
                        <a:t>Awards </a:t>
                      </a:r>
                    </a:p>
                    <a:p>
                      <a:endParaRPr lang="en-US" sz="1600" b="1" u="sng" kern="1200" dirty="0" smtClean="0">
                        <a:solidFill>
                          <a:srgbClr val="002060"/>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It has been decided to provide cash award of </a:t>
                      </a:r>
                      <a:r>
                        <a:rPr lang="en-US" sz="1600" b="1" kern="1200" baseline="0" dirty="0" smtClean="0">
                          <a:solidFill>
                            <a:srgbClr val="0000FF"/>
                          </a:solidFill>
                          <a:latin typeface="Arial" pitchFamily="34" charset="0"/>
                          <a:ea typeface="+mn-ea"/>
                          <a:cs typeface="Arial" pitchFamily="34" charset="0"/>
                        </a:rPr>
                        <a:t>Rs.5000/- </a:t>
                      </a:r>
                      <a:r>
                        <a:rPr lang="en-US" sz="1600" b="1" kern="1200" dirty="0" smtClean="0">
                          <a:solidFill>
                            <a:srgbClr val="C00000"/>
                          </a:solidFill>
                          <a:latin typeface="Arial" pitchFamily="34" charset="0"/>
                          <a:ea typeface="+mn-ea"/>
                          <a:cs typeface="Arial" pitchFamily="34" charset="0"/>
                        </a:rPr>
                        <a:t>along with a </a:t>
                      </a:r>
                      <a:r>
                        <a:rPr lang="en-US" sz="1600" b="1" kern="1200" dirty="0" smtClean="0">
                          <a:solidFill>
                            <a:srgbClr val="0000FF"/>
                          </a:solidFill>
                          <a:latin typeface="Arial" pitchFamily="34" charset="0"/>
                          <a:ea typeface="+mn-ea"/>
                          <a:cs typeface="Arial" pitchFamily="34" charset="0"/>
                        </a:rPr>
                        <a:t>Certificate</a:t>
                      </a:r>
                      <a:r>
                        <a:rPr lang="en-US" sz="1600" b="1" kern="1200" dirty="0" smtClean="0">
                          <a:solidFill>
                            <a:srgbClr val="C00000"/>
                          </a:solidFill>
                          <a:latin typeface="Arial" pitchFamily="34" charset="0"/>
                          <a:ea typeface="+mn-ea"/>
                          <a:cs typeface="Arial" pitchFamily="34" charset="0"/>
                        </a:rPr>
                        <a:t> to the Noon Meal Employees in each district based on their performance, </a:t>
                      </a:r>
                      <a:endParaRPr lang="en-US" sz="1600" dirty="0">
                        <a:solidFill>
                          <a:srgbClr val="C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 name="Picture 7" descr="12.jpg"/>
          <p:cNvPicPr/>
          <p:nvPr/>
        </p:nvPicPr>
        <p:blipFill>
          <a:blip r:embed="rId2" cstate="print"/>
          <a:stretch>
            <a:fillRect/>
          </a:stretch>
        </p:blipFill>
        <p:spPr>
          <a:xfrm>
            <a:off x="4419600" y="1295400"/>
            <a:ext cx="4267200" cy="2362200"/>
          </a:xfrm>
          <a:prstGeom prst="rect">
            <a:avLst/>
          </a:prstGeom>
        </p:spPr>
      </p:pic>
      <p:sp>
        <p:nvSpPr>
          <p:cNvPr id="7" name="Title 1"/>
          <p:cNvSpPr txBox="1">
            <a:spLocks/>
          </p:cNvSpPr>
          <p:nvPr/>
        </p:nvSpPr>
        <p:spPr>
          <a:xfrm>
            <a:off x="3276600" y="533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dirty="0" smtClean="0">
                <a:ln>
                  <a:noFill/>
                </a:ln>
                <a:solidFill>
                  <a:srgbClr val="7030A0"/>
                </a:solidFill>
                <a:effectLst/>
                <a:uLnTx/>
                <a:uFillTx/>
                <a:latin typeface="Arial" pitchFamily="34" charset="0"/>
                <a:ea typeface="+mj-ea"/>
                <a:cs typeface="Arial" pitchFamily="34" charset="0"/>
              </a:rPr>
              <a:t>SPECIAL INITIATIVES</a:t>
            </a:r>
            <a:endParaRPr kumimoji="0" lang="en-US" sz="2000" b="0" i="0" u="none" strike="noStrike" kern="1200" cap="none" spc="0" normalizeH="0" baseline="0" noProof="0" dirty="0">
              <a:ln>
                <a:noFill/>
              </a:ln>
              <a:solidFill>
                <a:srgbClr val="7030A0"/>
              </a:solidFill>
              <a:effectLst/>
              <a:uLnTx/>
              <a:uFillTx/>
              <a:latin typeface="+mj-lt"/>
              <a:ea typeface="+mj-ea"/>
              <a:cs typeface="+mj-cs"/>
            </a:endParaRPr>
          </a:p>
        </p:txBody>
      </p:sp>
      <p:pic>
        <p:nvPicPr>
          <p:cNvPr id="10" name="Picture 5" descr="C:\Documents and Settings\user\Desktop\LOGO\MDM_LOGO_JPEG.JPG"/>
          <p:cNvPicPr>
            <a:picLocks noChangeAspect="1" noChangeArrowheads="1"/>
          </p:cNvPicPr>
          <p:nvPr/>
        </p:nvPicPr>
        <p:blipFill>
          <a:blip r:embed="rId3"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pic>
        <p:nvPicPr>
          <p:cNvPr id="12" name="Picture 11" descr="Certificate.jpg"/>
          <p:cNvPicPr>
            <a:picLocks noChangeAspect="1"/>
          </p:cNvPicPr>
          <p:nvPr/>
        </p:nvPicPr>
        <p:blipFill>
          <a:blip r:embed="rId4"/>
          <a:stretch>
            <a:fillRect/>
          </a:stretch>
        </p:blipFill>
        <p:spPr>
          <a:xfrm>
            <a:off x="652462" y="3771900"/>
            <a:ext cx="3462338" cy="26289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9" name="Table 8"/>
          <p:cNvGraphicFramePr>
            <a:graphicFrameLocks noGrp="1"/>
          </p:cNvGraphicFramePr>
          <p:nvPr/>
        </p:nvGraphicFramePr>
        <p:xfrm>
          <a:off x="381000" y="1219201"/>
          <a:ext cx="8458200" cy="5105399"/>
        </p:xfrm>
        <a:graphic>
          <a:graphicData uri="http://schemas.openxmlformats.org/drawingml/2006/table">
            <a:tbl>
              <a:tblPr firstRow="1" bandRow="1">
                <a:tableStyleId>{5C22544A-7EE6-4342-B048-85BDC9FD1C3A}</a:tableStyleId>
              </a:tblPr>
              <a:tblGrid>
                <a:gridCol w="4390571"/>
                <a:gridCol w="4067629"/>
              </a:tblGrid>
              <a:tr h="2075724">
                <a:tc>
                  <a:txBody>
                    <a:bodyPr/>
                    <a:lstStyle/>
                    <a:p>
                      <a:pPr algn="just"/>
                      <a:r>
                        <a:rPr lang="en-US" sz="1800" b="1" u="sng" kern="1200" dirty="0" smtClean="0">
                          <a:solidFill>
                            <a:srgbClr val="002060"/>
                          </a:solidFill>
                          <a:latin typeface="Arial" pitchFamily="34" charset="0"/>
                          <a:ea typeface="+mn-ea"/>
                          <a:cs typeface="Arial" pitchFamily="34" charset="0"/>
                        </a:rPr>
                        <a:t>Training to Noon Meal Employees</a:t>
                      </a:r>
                    </a:p>
                    <a:p>
                      <a:pPr algn="just"/>
                      <a:endParaRPr lang="en-US" sz="1600" b="1" kern="1200" dirty="0" smtClean="0">
                        <a:solidFill>
                          <a:srgbClr val="002060"/>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Training has been imparted to all the Noon Meal Organizers / Cook and cook assistants.</a:t>
                      </a:r>
                      <a:endParaRPr lang="en-US" sz="1600" dirty="0">
                        <a:solidFill>
                          <a:srgbClr val="C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967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tx1"/>
                        </a:solidFill>
                        <a:latin typeface="Arial" pitchFamily="34" charset="0"/>
                        <a:ea typeface="+mn-ea"/>
                        <a:cs typeface="Arial" pitchFamily="34" charset="0"/>
                      </a:endParaRPr>
                    </a:p>
                    <a:p>
                      <a:pPr algn="just"/>
                      <a:endParaRPr lang="en-US" sz="1800" b="1" kern="1200" dirty="0" smtClean="0">
                        <a:solidFill>
                          <a:schemeClr val="tx1"/>
                        </a:solidFill>
                        <a:latin typeface="Arial" pitchFamily="34" charset="0"/>
                        <a:ea typeface="+mn-ea"/>
                        <a:cs typeface="Arial" pitchFamily="34" charset="0"/>
                      </a:endParaRPr>
                    </a:p>
                    <a:p>
                      <a:pPr algn="just"/>
                      <a:endParaRPr lang="en-US" sz="1800" b="1" kern="1200" dirty="0" smtClean="0">
                        <a:solidFill>
                          <a:schemeClr val="tx1"/>
                        </a:solidFill>
                        <a:latin typeface="Arial" pitchFamily="34" charset="0"/>
                        <a:ea typeface="+mn-ea"/>
                        <a:cs typeface="Arial" pitchFamily="34" charset="0"/>
                      </a:endParaRPr>
                    </a:p>
                    <a:p>
                      <a:pPr algn="just"/>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800" b="1" u="sng" kern="1200" dirty="0" smtClean="0">
                          <a:solidFill>
                            <a:srgbClr val="002060"/>
                          </a:solidFill>
                          <a:latin typeface="Arial" pitchFamily="34" charset="0"/>
                          <a:ea typeface="+mn-ea"/>
                          <a:cs typeface="Arial" pitchFamily="34" charset="0"/>
                        </a:rPr>
                        <a:t>Kitchen garden</a:t>
                      </a:r>
                    </a:p>
                    <a:p>
                      <a:pPr algn="just"/>
                      <a:endParaRPr lang="en-US" sz="1600" kern="1200" dirty="0" smtClean="0">
                        <a:solidFill>
                          <a:srgbClr val="000099"/>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Kitchen garden has been setup in all the Noon Meal </a:t>
                      </a:r>
                      <a:r>
                        <a:rPr lang="en-US" sz="1600" b="1" kern="1200" dirty="0" err="1" smtClean="0">
                          <a:solidFill>
                            <a:srgbClr val="C00000"/>
                          </a:solidFill>
                          <a:latin typeface="Arial" pitchFamily="34" charset="0"/>
                          <a:ea typeface="+mn-ea"/>
                          <a:cs typeface="Arial" pitchFamily="34" charset="0"/>
                        </a:rPr>
                        <a:t>Centres</a:t>
                      </a:r>
                      <a:r>
                        <a:rPr lang="en-US" sz="1600" b="1" kern="1200" dirty="0" smtClean="0">
                          <a:solidFill>
                            <a:srgbClr val="C00000"/>
                          </a:solidFill>
                          <a:latin typeface="Arial" pitchFamily="34" charset="0"/>
                          <a:ea typeface="+mn-ea"/>
                          <a:cs typeface="Arial" pitchFamily="34" charset="0"/>
                        </a:rPr>
                        <a:t> in co-ordination with the Horticulture Department.</a:t>
                      </a:r>
                      <a:endParaRPr lang="en-US" sz="1600" kern="1200" dirty="0">
                        <a:solidFill>
                          <a:srgbClr val="C00000"/>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6" name="Picture 5" descr="IMG_2796.jpg"/>
          <p:cNvPicPr/>
          <p:nvPr/>
        </p:nvPicPr>
        <p:blipFill>
          <a:blip r:embed="rId2" cstate="print"/>
          <a:stretch>
            <a:fillRect/>
          </a:stretch>
        </p:blipFill>
        <p:spPr>
          <a:xfrm>
            <a:off x="4800600" y="1447800"/>
            <a:ext cx="2057400" cy="1659237"/>
          </a:xfrm>
          <a:prstGeom prst="rect">
            <a:avLst/>
          </a:prstGeom>
        </p:spPr>
      </p:pic>
      <p:pic>
        <p:nvPicPr>
          <p:cNvPr id="7" name="Picture 2" descr="C:\Users\ACER PC\Downloads\NMP-Cover-Page.jpg"/>
          <p:cNvPicPr>
            <a:picLocks noChangeAspect="1" noChangeArrowheads="1"/>
          </p:cNvPicPr>
          <p:nvPr/>
        </p:nvPicPr>
        <p:blipFill>
          <a:blip r:embed="rId3" cstate="print"/>
          <a:srcRect/>
          <a:stretch>
            <a:fillRect/>
          </a:stretch>
        </p:blipFill>
        <p:spPr bwMode="auto">
          <a:xfrm>
            <a:off x="6934200" y="1447800"/>
            <a:ext cx="1828800" cy="1676400"/>
          </a:xfrm>
          <a:prstGeom prst="rect">
            <a:avLst/>
          </a:prstGeom>
          <a:noFill/>
        </p:spPr>
      </p:pic>
      <p:pic>
        <p:nvPicPr>
          <p:cNvPr id="10" name="Picture 9" descr="kitchen_gardens.jpg"/>
          <p:cNvPicPr/>
          <p:nvPr/>
        </p:nvPicPr>
        <p:blipFill>
          <a:blip r:embed="rId4" cstate="print"/>
          <a:stretch>
            <a:fillRect/>
          </a:stretch>
        </p:blipFill>
        <p:spPr>
          <a:xfrm>
            <a:off x="454684" y="3352800"/>
            <a:ext cx="2136116" cy="1447800"/>
          </a:xfrm>
          <a:prstGeom prst="rect">
            <a:avLst/>
          </a:prstGeom>
        </p:spPr>
      </p:pic>
      <p:pic>
        <p:nvPicPr>
          <p:cNvPr id="11" name="Picture 2" descr="C:\Users\ACER PC\Desktop\Kitchen garden\IMG-20180220-WA0029.jpg"/>
          <p:cNvPicPr>
            <a:picLocks noChangeAspect="1" noChangeArrowheads="1"/>
          </p:cNvPicPr>
          <p:nvPr/>
        </p:nvPicPr>
        <p:blipFill>
          <a:blip r:embed="rId5" cstate="print"/>
          <a:srcRect/>
          <a:stretch>
            <a:fillRect/>
          </a:stretch>
        </p:blipFill>
        <p:spPr bwMode="auto">
          <a:xfrm>
            <a:off x="2667000" y="3352800"/>
            <a:ext cx="1981200" cy="1447800"/>
          </a:xfrm>
          <a:prstGeom prst="rect">
            <a:avLst/>
          </a:prstGeom>
          <a:noFill/>
        </p:spPr>
      </p:pic>
      <p:sp>
        <p:nvSpPr>
          <p:cNvPr id="14" name="Title 1"/>
          <p:cNvSpPr txBox="1">
            <a:spLocks/>
          </p:cNvSpPr>
          <p:nvPr/>
        </p:nvSpPr>
        <p:spPr>
          <a:xfrm>
            <a:off x="3276600" y="533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dirty="0" smtClean="0">
                <a:ln>
                  <a:noFill/>
                </a:ln>
                <a:solidFill>
                  <a:srgbClr val="7030A0"/>
                </a:solidFill>
                <a:effectLst/>
                <a:uLnTx/>
                <a:uFillTx/>
                <a:latin typeface="Arial" pitchFamily="34" charset="0"/>
                <a:ea typeface="+mj-ea"/>
                <a:cs typeface="Arial" pitchFamily="34" charset="0"/>
              </a:rPr>
              <a:t>SPECIAL INITIATIVES</a:t>
            </a:r>
            <a:endParaRPr kumimoji="0" lang="en-US" sz="2000" b="0" i="0" u="none" strike="noStrike" kern="1200" cap="none" spc="0" normalizeH="0" baseline="0" noProof="0" dirty="0">
              <a:ln>
                <a:noFill/>
              </a:ln>
              <a:solidFill>
                <a:srgbClr val="7030A0"/>
              </a:solidFill>
              <a:effectLst/>
              <a:uLnTx/>
              <a:uFillTx/>
              <a:latin typeface="+mj-lt"/>
              <a:ea typeface="+mj-ea"/>
              <a:cs typeface="+mj-cs"/>
            </a:endParaRPr>
          </a:p>
        </p:txBody>
      </p:sp>
      <p:pic>
        <p:nvPicPr>
          <p:cNvPr id="16" name="Picture 15" descr="CB03-HERBAL_GB8+CB03-HERBAL.jpg.jpg"/>
          <p:cNvPicPr>
            <a:picLocks noChangeAspect="1"/>
          </p:cNvPicPr>
          <p:nvPr/>
        </p:nvPicPr>
        <p:blipFill>
          <a:blip r:embed="rId6"/>
          <a:stretch>
            <a:fillRect/>
          </a:stretch>
        </p:blipFill>
        <p:spPr>
          <a:xfrm>
            <a:off x="457200" y="4886325"/>
            <a:ext cx="2133600" cy="1362075"/>
          </a:xfrm>
          <a:prstGeom prst="rect">
            <a:avLst/>
          </a:prstGeom>
        </p:spPr>
      </p:pic>
      <p:pic>
        <p:nvPicPr>
          <p:cNvPr id="17" name="Picture 16" descr="PHOTO-2019-03-21-14-09-54.jpg"/>
          <p:cNvPicPr>
            <a:picLocks noChangeAspect="1"/>
          </p:cNvPicPr>
          <p:nvPr/>
        </p:nvPicPr>
        <p:blipFill>
          <a:blip r:embed="rId7" cstate="print"/>
          <a:stretch>
            <a:fillRect/>
          </a:stretch>
        </p:blipFill>
        <p:spPr>
          <a:xfrm>
            <a:off x="2667000" y="4876800"/>
            <a:ext cx="1981200" cy="1371600"/>
          </a:xfrm>
          <a:prstGeom prst="rect">
            <a:avLst/>
          </a:prstGeom>
        </p:spPr>
      </p:pic>
      <p:pic>
        <p:nvPicPr>
          <p:cNvPr id="12" name="Picture 5" descr="C:\Documents and Settings\user\Desktop\LOGO\MDM_LOGO_JPEG.JPG"/>
          <p:cNvPicPr>
            <a:picLocks noChangeAspect="1" noChangeArrowheads="1"/>
          </p:cNvPicPr>
          <p:nvPr/>
        </p:nvPicPr>
        <p:blipFill>
          <a:blip r:embed="rId8"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graphicFrame>
        <p:nvGraphicFramePr>
          <p:cNvPr id="8" name="Table 7"/>
          <p:cNvGraphicFramePr>
            <a:graphicFrameLocks noGrp="1"/>
          </p:cNvGraphicFramePr>
          <p:nvPr/>
        </p:nvGraphicFramePr>
        <p:xfrm>
          <a:off x="762000" y="1524000"/>
          <a:ext cx="7696200" cy="4419600"/>
        </p:xfrm>
        <a:graphic>
          <a:graphicData uri="http://schemas.openxmlformats.org/drawingml/2006/table">
            <a:tbl>
              <a:tblPr firstRow="1" bandRow="1">
                <a:tableStyleId>{5C22544A-7EE6-4342-B048-85BDC9FD1C3A}</a:tableStyleId>
              </a:tblPr>
              <a:tblGrid>
                <a:gridCol w="4114800"/>
                <a:gridCol w="3581400"/>
              </a:tblGrid>
              <a:tr h="4419600">
                <a:tc>
                  <a:txBody>
                    <a:bodyPr/>
                    <a:lstStyle/>
                    <a:p>
                      <a:r>
                        <a:rPr lang="en-US" sz="2000" b="1" u="sng" kern="1200" dirty="0" smtClean="0">
                          <a:solidFill>
                            <a:srgbClr val="002060"/>
                          </a:solidFill>
                          <a:latin typeface="Arial" pitchFamily="34" charset="0"/>
                          <a:ea typeface="+mn-ea"/>
                          <a:cs typeface="Arial" pitchFamily="34" charset="0"/>
                        </a:rPr>
                        <a:t>TITHI BHOJAN </a:t>
                      </a:r>
                    </a:p>
                    <a:p>
                      <a:endParaRPr lang="en-US" sz="1800" u="sng" kern="1200" dirty="0" smtClean="0">
                        <a:solidFill>
                          <a:srgbClr val="002060"/>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On the occasion of the </a:t>
                      </a:r>
                      <a:r>
                        <a:rPr lang="en-US" sz="1600" b="1" kern="1200" dirty="0" smtClean="0">
                          <a:solidFill>
                            <a:srgbClr val="0000FF"/>
                          </a:solidFill>
                          <a:latin typeface="Arial" pitchFamily="34" charset="0"/>
                          <a:ea typeface="+mn-ea"/>
                          <a:cs typeface="Arial" pitchFamily="34" charset="0"/>
                        </a:rPr>
                        <a:t>150</a:t>
                      </a:r>
                      <a:r>
                        <a:rPr lang="en-US" sz="1600" b="1" kern="1200" baseline="30000" dirty="0" smtClean="0">
                          <a:solidFill>
                            <a:srgbClr val="0000FF"/>
                          </a:solidFill>
                          <a:latin typeface="Arial" pitchFamily="34" charset="0"/>
                          <a:ea typeface="+mn-ea"/>
                          <a:cs typeface="Arial" pitchFamily="34" charset="0"/>
                        </a:rPr>
                        <a:t>th</a:t>
                      </a:r>
                      <a:r>
                        <a:rPr lang="en-US" sz="1600" b="1" kern="1200" dirty="0" smtClean="0">
                          <a:solidFill>
                            <a:srgbClr val="0000FF"/>
                          </a:solidFill>
                          <a:latin typeface="Arial" pitchFamily="34" charset="0"/>
                          <a:ea typeface="+mn-ea"/>
                          <a:cs typeface="Arial" pitchFamily="34" charset="0"/>
                        </a:rPr>
                        <a:t> Birthday of Mahatma Gandhi </a:t>
                      </a:r>
                      <a:r>
                        <a:rPr lang="en-US" sz="1600" b="1" kern="1200" dirty="0" smtClean="0">
                          <a:solidFill>
                            <a:srgbClr val="C00000"/>
                          </a:solidFill>
                          <a:latin typeface="Arial" pitchFamily="34" charset="0"/>
                          <a:ea typeface="+mn-ea"/>
                          <a:cs typeface="Arial" pitchFamily="34" charset="0"/>
                        </a:rPr>
                        <a:t>on 2.10.2018   </a:t>
                      </a:r>
                      <a:r>
                        <a:rPr lang="en-US" sz="1600" b="1" kern="1200" dirty="0" err="1" smtClean="0">
                          <a:solidFill>
                            <a:srgbClr val="C00000"/>
                          </a:solidFill>
                          <a:latin typeface="Arial" pitchFamily="34" charset="0"/>
                          <a:ea typeface="+mn-ea"/>
                          <a:cs typeface="Arial" pitchFamily="34" charset="0"/>
                        </a:rPr>
                        <a:t>Tithi</a:t>
                      </a:r>
                      <a:r>
                        <a:rPr lang="en-US" sz="1600" b="1" kern="1200" dirty="0" smtClean="0">
                          <a:solidFill>
                            <a:srgbClr val="C00000"/>
                          </a:solidFill>
                          <a:latin typeface="Arial" pitchFamily="34" charset="0"/>
                          <a:ea typeface="+mn-ea"/>
                          <a:cs typeface="Arial" pitchFamily="34" charset="0"/>
                        </a:rPr>
                        <a:t> </a:t>
                      </a:r>
                      <a:r>
                        <a:rPr lang="en-US" sz="1600" b="1" kern="1200" dirty="0" err="1" smtClean="0">
                          <a:solidFill>
                            <a:srgbClr val="C00000"/>
                          </a:solidFill>
                          <a:latin typeface="Arial" pitchFamily="34" charset="0"/>
                          <a:ea typeface="+mn-ea"/>
                          <a:cs typeface="Arial" pitchFamily="34" charset="0"/>
                        </a:rPr>
                        <a:t>Bhojan</a:t>
                      </a:r>
                      <a:r>
                        <a:rPr lang="en-US" sz="1600" b="1" kern="1200" dirty="0" smtClean="0">
                          <a:solidFill>
                            <a:srgbClr val="C00000"/>
                          </a:solidFill>
                          <a:latin typeface="Arial" pitchFamily="34" charset="0"/>
                          <a:ea typeface="+mn-ea"/>
                          <a:cs typeface="Arial" pitchFamily="34" charset="0"/>
                        </a:rPr>
                        <a:t> </a:t>
                      </a:r>
                      <a:r>
                        <a:rPr lang="en-US" sz="1600" b="0" kern="1200" dirty="0" smtClean="0">
                          <a:solidFill>
                            <a:srgbClr val="0000FF"/>
                          </a:solidFill>
                          <a:latin typeface="Arial" pitchFamily="34" charset="0"/>
                          <a:ea typeface="+mn-ea"/>
                          <a:cs typeface="Arial" pitchFamily="34" charset="0"/>
                        </a:rPr>
                        <a:t>[</a:t>
                      </a:r>
                      <a:r>
                        <a:rPr kumimoji="0" lang="ta-IN" sz="1600" b="0" i="0" kern="1200" dirty="0" smtClean="0">
                          <a:solidFill>
                            <a:srgbClr val="0000FF"/>
                          </a:solidFill>
                          <a:latin typeface="+mn-lt"/>
                          <a:ea typeface="+mn-ea"/>
                          <a:cs typeface="+mn-cs"/>
                        </a:rPr>
                        <a:t>நல்விருந்து</a:t>
                      </a:r>
                      <a:r>
                        <a:rPr kumimoji="0" lang="en-US" sz="1600" b="0" i="0" kern="1200" dirty="0" smtClean="0">
                          <a:solidFill>
                            <a:srgbClr val="0000FF"/>
                          </a:solidFill>
                          <a:latin typeface="+mn-lt"/>
                          <a:ea typeface="+mn-ea"/>
                          <a:cs typeface="+mn-cs"/>
                        </a:rPr>
                        <a:t> - </a:t>
                      </a:r>
                      <a:r>
                        <a:rPr lang="en-US" sz="1600" b="0" kern="1200" dirty="0" err="1" smtClean="0">
                          <a:solidFill>
                            <a:srgbClr val="0000FF"/>
                          </a:solidFill>
                          <a:latin typeface="Arial" pitchFamily="34" charset="0"/>
                          <a:ea typeface="+mn-ea"/>
                          <a:cs typeface="Arial" pitchFamily="34" charset="0"/>
                        </a:rPr>
                        <a:t>Nalvirunthu</a:t>
                      </a:r>
                      <a:r>
                        <a:rPr lang="en-US" sz="1600" b="0" kern="1200" dirty="0" smtClean="0">
                          <a:solidFill>
                            <a:srgbClr val="0000FF"/>
                          </a:solidFill>
                          <a:latin typeface="Arial" pitchFamily="34" charset="0"/>
                          <a:ea typeface="+mn-ea"/>
                          <a:cs typeface="Arial" pitchFamily="34" charset="0"/>
                        </a:rPr>
                        <a:t>] </a:t>
                      </a:r>
                      <a:r>
                        <a:rPr lang="en-US" sz="1600" b="1" kern="1200" dirty="0" smtClean="0">
                          <a:solidFill>
                            <a:srgbClr val="C00000"/>
                          </a:solidFill>
                          <a:latin typeface="Arial" pitchFamily="34" charset="0"/>
                          <a:ea typeface="+mn-ea"/>
                          <a:cs typeface="Arial" pitchFamily="34" charset="0"/>
                        </a:rPr>
                        <a:t>was planned and executed.</a:t>
                      </a:r>
                      <a:endParaRPr lang="en-US" sz="1600" dirty="0">
                        <a:solidFill>
                          <a:srgbClr val="C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kern="1200" dirty="0">
                        <a:solidFill>
                          <a:srgbClr val="0000FF"/>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Title 1"/>
          <p:cNvSpPr txBox="1">
            <a:spLocks/>
          </p:cNvSpPr>
          <p:nvPr/>
        </p:nvSpPr>
        <p:spPr>
          <a:xfrm>
            <a:off x="3276600" y="533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dirty="0" smtClean="0">
                <a:ln>
                  <a:noFill/>
                </a:ln>
                <a:solidFill>
                  <a:srgbClr val="7030A0"/>
                </a:solidFill>
                <a:effectLst/>
                <a:uLnTx/>
                <a:uFillTx/>
                <a:latin typeface="Arial" pitchFamily="34" charset="0"/>
                <a:ea typeface="+mj-ea"/>
                <a:cs typeface="Arial" pitchFamily="34" charset="0"/>
              </a:rPr>
              <a:t>SPECIAL INITIATIVES</a:t>
            </a:r>
            <a:endParaRPr kumimoji="0" lang="en-US" sz="2000" b="0" i="0" u="none" strike="noStrike" kern="1200" cap="none" spc="0" normalizeH="0" baseline="0" noProof="0" dirty="0">
              <a:ln>
                <a:noFill/>
              </a:ln>
              <a:solidFill>
                <a:srgbClr val="7030A0"/>
              </a:solidFill>
              <a:effectLst/>
              <a:uLnTx/>
              <a:uFillTx/>
              <a:latin typeface="+mj-lt"/>
              <a:ea typeface="+mj-ea"/>
              <a:cs typeface="+mj-cs"/>
            </a:endParaRPr>
          </a:p>
        </p:txBody>
      </p:sp>
      <p:pic>
        <p:nvPicPr>
          <p:cNvPr id="198658" name="Picture 2" descr="C:\Users\JAIKUMAR\Desktop\PAB\Photos\tithi-bojan6.jpeg"/>
          <p:cNvPicPr>
            <a:picLocks noChangeAspect="1" noChangeArrowheads="1"/>
          </p:cNvPicPr>
          <p:nvPr/>
        </p:nvPicPr>
        <p:blipFill>
          <a:blip r:embed="rId2" cstate="print"/>
          <a:srcRect/>
          <a:stretch>
            <a:fillRect/>
          </a:stretch>
        </p:blipFill>
        <p:spPr bwMode="auto">
          <a:xfrm>
            <a:off x="6705601" y="1600201"/>
            <a:ext cx="1676400" cy="2235200"/>
          </a:xfrm>
          <a:prstGeom prst="rect">
            <a:avLst/>
          </a:prstGeom>
          <a:noFill/>
        </p:spPr>
      </p:pic>
      <p:pic>
        <p:nvPicPr>
          <p:cNvPr id="198659" name="Picture 3" descr="C:\Users\JAIKUMAR\Desktop\PAB\Photos\tithi-bojan5.jpeg"/>
          <p:cNvPicPr>
            <a:picLocks noChangeAspect="1" noChangeArrowheads="1"/>
          </p:cNvPicPr>
          <p:nvPr/>
        </p:nvPicPr>
        <p:blipFill>
          <a:blip r:embed="rId3" cstate="print"/>
          <a:srcRect/>
          <a:stretch>
            <a:fillRect/>
          </a:stretch>
        </p:blipFill>
        <p:spPr bwMode="auto">
          <a:xfrm>
            <a:off x="4953000" y="1600200"/>
            <a:ext cx="1676400" cy="2235200"/>
          </a:xfrm>
          <a:prstGeom prst="rect">
            <a:avLst/>
          </a:prstGeom>
          <a:noFill/>
        </p:spPr>
      </p:pic>
      <p:pic>
        <p:nvPicPr>
          <p:cNvPr id="198660" name="Picture 4" descr="C:\Users\JAIKUMAR\Desktop\PAB\Photos\WhatsApp Image 2018-12-19 at 16.56.58.jpeg"/>
          <p:cNvPicPr>
            <a:picLocks noChangeAspect="1" noChangeArrowheads="1"/>
          </p:cNvPicPr>
          <p:nvPr/>
        </p:nvPicPr>
        <p:blipFill>
          <a:blip r:embed="rId4" cstate="print"/>
          <a:srcRect/>
          <a:stretch>
            <a:fillRect/>
          </a:stretch>
        </p:blipFill>
        <p:spPr bwMode="auto">
          <a:xfrm>
            <a:off x="4953000" y="3886200"/>
            <a:ext cx="3445933" cy="1981200"/>
          </a:xfrm>
          <a:prstGeom prst="rect">
            <a:avLst/>
          </a:prstGeom>
          <a:noFill/>
        </p:spPr>
      </p:pic>
      <p:pic>
        <p:nvPicPr>
          <p:cNvPr id="9" name="Picture 5" descr="C:\Documents and Settings\user\Desktop\LOGO\MDM_LOGO_JPEG.JPG"/>
          <p:cNvPicPr>
            <a:picLocks noChangeAspect="1" noChangeArrowheads="1"/>
          </p:cNvPicPr>
          <p:nvPr/>
        </p:nvPicPr>
        <p:blipFill>
          <a:blip r:embed="rId5"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5" name="Table 4"/>
          <p:cNvGraphicFramePr>
            <a:graphicFrameLocks noGrp="1"/>
          </p:cNvGraphicFramePr>
          <p:nvPr/>
        </p:nvGraphicFramePr>
        <p:xfrm>
          <a:off x="609600" y="1927860"/>
          <a:ext cx="7924800" cy="3710940"/>
        </p:xfrm>
        <a:graphic>
          <a:graphicData uri="http://schemas.openxmlformats.org/drawingml/2006/table">
            <a:tbl>
              <a:tblPr firstRow="1" bandRow="1">
                <a:tableStyleId>{5C22544A-7EE6-4342-B048-85BDC9FD1C3A}</a:tableStyleId>
              </a:tblPr>
              <a:tblGrid>
                <a:gridCol w="7924800"/>
              </a:tblGrid>
              <a:tr h="2782085">
                <a:tc>
                  <a:txBody>
                    <a:bodyPr/>
                    <a:lstStyle/>
                    <a:p>
                      <a:r>
                        <a:rPr lang="en-US" sz="1800" b="1" kern="1200" dirty="0" smtClean="0">
                          <a:solidFill>
                            <a:srgbClr val="002060"/>
                          </a:solidFill>
                          <a:latin typeface="Arial" pitchFamily="34" charset="0"/>
                          <a:ea typeface="+mn-ea"/>
                          <a:cs typeface="Arial" pitchFamily="34" charset="0"/>
                        </a:rPr>
                        <a:t>Fortification of Rice</a:t>
                      </a:r>
                    </a:p>
                    <a:p>
                      <a:endParaRPr lang="en-US" sz="1050" b="1" kern="1200" dirty="0" smtClean="0">
                        <a:solidFill>
                          <a:srgbClr val="002060"/>
                        </a:solidFill>
                        <a:latin typeface="Arial" pitchFamily="34" charset="0"/>
                        <a:ea typeface="+mn-ea"/>
                        <a:cs typeface="Arial" pitchFamily="34" charset="0"/>
                      </a:endParaRPr>
                    </a:p>
                    <a:p>
                      <a:pPr algn="just">
                        <a:buFont typeface="Wingdings" pitchFamily="2" charset="2"/>
                        <a:buChar char="Ø"/>
                      </a:pPr>
                      <a:r>
                        <a:rPr lang="en-US" sz="1800" b="1" kern="1200" dirty="0" smtClean="0">
                          <a:solidFill>
                            <a:srgbClr val="C00000"/>
                          </a:solidFill>
                          <a:latin typeface="Arial" pitchFamily="34" charset="0"/>
                          <a:ea typeface="+mn-ea"/>
                          <a:cs typeface="Arial" pitchFamily="34" charset="0"/>
                        </a:rPr>
                        <a:t>  Government of Tamil Nadu under the Innovative Initiative is piloting </a:t>
                      </a:r>
                    </a:p>
                    <a:p>
                      <a:pPr algn="just">
                        <a:buFont typeface="Wingdings" pitchFamily="2" charset="2"/>
                        <a:buNone/>
                      </a:pPr>
                      <a:r>
                        <a:rPr lang="en-US" sz="1800" b="1" kern="1200" dirty="0" smtClean="0">
                          <a:solidFill>
                            <a:srgbClr val="C00000"/>
                          </a:solidFill>
                          <a:latin typeface="Arial" pitchFamily="34" charset="0"/>
                          <a:ea typeface="+mn-ea"/>
                          <a:cs typeface="Arial" pitchFamily="34" charset="0"/>
                        </a:rPr>
                        <a:t>     rice fortified with </a:t>
                      </a:r>
                      <a:r>
                        <a:rPr lang="en-US" sz="1800" b="1" kern="1200" dirty="0" smtClean="0">
                          <a:solidFill>
                            <a:srgbClr val="002060"/>
                          </a:solidFill>
                          <a:latin typeface="Arial" pitchFamily="34" charset="0"/>
                          <a:ea typeface="+mn-ea"/>
                          <a:cs typeface="Arial" pitchFamily="34" charset="0"/>
                        </a:rPr>
                        <a:t>9  micro nutrients </a:t>
                      </a:r>
                      <a:r>
                        <a:rPr lang="en-US" sz="1800" b="1" kern="1200" dirty="0" smtClean="0">
                          <a:solidFill>
                            <a:srgbClr val="C00000"/>
                          </a:solidFill>
                          <a:latin typeface="Arial" pitchFamily="34" charset="0"/>
                          <a:ea typeface="+mn-ea"/>
                          <a:cs typeface="Arial" pitchFamily="34" charset="0"/>
                        </a:rPr>
                        <a:t>as per FSSAI guidelines, in 5   </a:t>
                      </a:r>
                    </a:p>
                    <a:p>
                      <a:pPr algn="just">
                        <a:buFont typeface="Wingdings" pitchFamily="2" charset="2"/>
                        <a:buNone/>
                      </a:pPr>
                      <a:r>
                        <a:rPr lang="en-US" sz="1800" b="1" kern="1200" dirty="0" smtClean="0">
                          <a:solidFill>
                            <a:srgbClr val="C00000"/>
                          </a:solidFill>
                          <a:latin typeface="Arial" pitchFamily="34" charset="0"/>
                          <a:ea typeface="+mn-ea"/>
                          <a:cs typeface="Arial" pitchFamily="34" charset="0"/>
                        </a:rPr>
                        <a:t>     districts under MDM</a:t>
                      </a:r>
                      <a:r>
                        <a:rPr lang="en-US" sz="1800" b="1" kern="1200" baseline="0" dirty="0" smtClean="0">
                          <a:solidFill>
                            <a:srgbClr val="C00000"/>
                          </a:solidFill>
                          <a:latin typeface="Arial" pitchFamily="34" charset="0"/>
                          <a:ea typeface="+mn-ea"/>
                          <a:cs typeface="Arial" pitchFamily="34" charset="0"/>
                        </a:rPr>
                        <a:t> / ICDS at a cost of </a:t>
                      </a:r>
                      <a:r>
                        <a:rPr lang="en-US" sz="1800" b="1" kern="1200" baseline="0" dirty="0" smtClean="0">
                          <a:solidFill>
                            <a:srgbClr val="002060"/>
                          </a:solidFill>
                          <a:latin typeface="Arial" pitchFamily="34" charset="0"/>
                          <a:ea typeface="+mn-ea"/>
                          <a:cs typeface="Arial" pitchFamily="34" charset="0"/>
                        </a:rPr>
                        <a:t>Rs. 529.25 </a:t>
                      </a:r>
                      <a:r>
                        <a:rPr lang="en-US" sz="1800" b="1" kern="1200" baseline="0" dirty="0" err="1" smtClean="0">
                          <a:solidFill>
                            <a:srgbClr val="002060"/>
                          </a:solidFill>
                          <a:latin typeface="Arial" pitchFamily="34" charset="0"/>
                          <a:ea typeface="+mn-ea"/>
                          <a:cs typeface="Arial" pitchFamily="34" charset="0"/>
                        </a:rPr>
                        <a:t>lakhs</a:t>
                      </a:r>
                      <a:r>
                        <a:rPr lang="en-US" sz="1800" b="1" kern="1200" baseline="0" dirty="0" smtClean="0">
                          <a:solidFill>
                            <a:srgbClr val="002060"/>
                          </a:solidFill>
                          <a:latin typeface="Arial" pitchFamily="34" charset="0"/>
                          <a:ea typeface="+mn-ea"/>
                          <a:cs typeface="Arial" pitchFamily="34" charset="0"/>
                        </a:rPr>
                        <a:t> </a:t>
                      </a:r>
                      <a:r>
                        <a:rPr lang="en-US" sz="1800" b="1" kern="1200" baseline="0" dirty="0" smtClean="0">
                          <a:solidFill>
                            <a:srgbClr val="C00000"/>
                          </a:solidFill>
                          <a:latin typeface="Arial" pitchFamily="34" charset="0"/>
                          <a:ea typeface="+mn-ea"/>
                          <a:cs typeface="Arial" pitchFamily="34" charset="0"/>
                        </a:rPr>
                        <a:t>from this </a:t>
                      </a:r>
                    </a:p>
                    <a:p>
                      <a:pPr algn="just">
                        <a:buFont typeface="Wingdings" pitchFamily="2" charset="2"/>
                        <a:buNone/>
                      </a:pPr>
                      <a:r>
                        <a:rPr lang="en-US" sz="1800" b="1" kern="1200" baseline="0" dirty="0" smtClean="0">
                          <a:solidFill>
                            <a:srgbClr val="C00000"/>
                          </a:solidFill>
                          <a:latin typeface="Arial" pitchFamily="34" charset="0"/>
                          <a:ea typeface="+mn-ea"/>
                          <a:cs typeface="Arial" pitchFamily="34" charset="0"/>
                        </a:rPr>
                        <a:t>     academic year.</a:t>
                      </a:r>
                    </a:p>
                    <a:p>
                      <a:pPr algn="just">
                        <a:buFont typeface="Wingdings" pitchFamily="2" charset="2"/>
                        <a:buNone/>
                      </a:pPr>
                      <a:endParaRPr lang="en-US" sz="1800" b="1" kern="1200" baseline="0" dirty="0" smtClean="0">
                        <a:solidFill>
                          <a:srgbClr val="C00000"/>
                        </a:solidFill>
                        <a:latin typeface="Arial" pitchFamily="34" charset="0"/>
                        <a:ea typeface="+mn-ea"/>
                        <a:cs typeface="Arial" pitchFamily="34" charset="0"/>
                      </a:endParaRPr>
                    </a:p>
                    <a:p>
                      <a:pPr algn="just">
                        <a:buFont typeface="Wingdings" pitchFamily="2" charset="2"/>
                        <a:buNone/>
                      </a:pPr>
                      <a:endParaRPr lang="en-US" sz="1000" b="1" kern="1200" baseline="0" dirty="0" smtClean="0">
                        <a:solidFill>
                          <a:srgbClr val="C00000"/>
                        </a:solidFill>
                        <a:latin typeface="Arial" pitchFamily="34" charset="0"/>
                        <a:ea typeface="+mn-ea"/>
                        <a:cs typeface="Arial" pitchFamily="34" charset="0"/>
                      </a:endParaRPr>
                    </a:p>
                    <a:p>
                      <a:pPr algn="just">
                        <a:buFont typeface="Wingdings" pitchFamily="2" charset="2"/>
                        <a:buChar char="Ø"/>
                      </a:pPr>
                      <a:r>
                        <a:rPr lang="en-US" sz="1800" b="1" kern="1200" baseline="0" dirty="0" smtClean="0">
                          <a:solidFill>
                            <a:srgbClr val="C00000"/>
                          </a:solidFill>
                          <a:latin typeface="Arial" pitchFamily="34" charset="0"/>
                          <a:ea typeface="+mn-ea"/>
                          <a:cs typeface="Arial" pitchFamily="34" charset="0"/>
                        </a:rPr>
                        <a:t>  The blending machine will be installed in TNCSC </a:t>
                      </a:r>
                      <a:r>
                        <a:rPr lang="en-US" sz="1800" b="1" kern="1200" baseline="0" dirty="0" err="1" smtClean="0">
                          <a:solidFill>
                            <a:srgbClr val="C00000"/>
                          </a:solidFill>
                          <a:latin typeface="Arial" pitchFamily="34" charset="0"/>
                          <a:ea typeface="+mn-ea"/>
                          <a:cs typeface="Arial" pitchFamily="34" charset="0"/>
                        </a:rPr>
                        <a:t>godowns</a:t>
                      </a:r>
                      <a:r>
                        <a:rPr lang="en-US" sz="1800" b="1" kern="1200" baseline="0" dirty="0" smtClean="0">
                          <a:solidFill>
                            <a:srgbClr val="C00000"/>
                          </a:solidFill>
                          <a:latin typeface="Arial" pitchFamily="34" charset="0"/>
                          <a:ea typeface="+mn-ea"/>
                          <a:cs typeface="Arial" pitchFamily="34" charset="0"/>
                        </a:rPr>
                        <a:t> .</a:t>
                      </a:r>
                    </a:p>
                    <a:p>
                      <a:pPr algn="just">
                        <a:buFont typeface="Wingdings" pitchFamily="2" charset="2"/>
                        <a:buChar char="Ø"/>
                      </a:pPr>
                      <a:endParaRPr lang="en-US" sz="1000" b="1" kern="1200" baseline="0" dirty="0" smtClean="0">
                        <a:solidFill>
                          <a:srgbClr val="C00000"/>
                        </a:solidFill>
                        <a:latin typeface="Arial" pitchFamily="34" charset="0"/>
                        <a:ea typeface="+mn-ea"/>
                        <a:cs typeface="Arial" pitchFamily="34" charset="0"/>
                      </a:endParaRPr>
                    </a:p>
                    <a:p>
                      <a:pPr>
                        <a:buFont typeface="Wingdings" pitchFamily="2" charset="2"/>
                        <a:buNone/>
                      </a:pPr>
                      <a:endParaRPr lang="en-US" sz="900" b="1" kern="1200" baseline="0" dirty="0" smtClean="0">
                        <a:solidFill>
                          <a:srgbClr val="C00000"/>
                        </a:solidFill>
                        <a:latin typeface="Arial" pitchFamily="34" charset="0"/>
                        <a:ea typeface="+mn-ea"/>
                        <a:cs typeface="Arial" pitchFamily="34" charset="0"/>
                      </a:endParaRPr>
                    </a:p>
                    <a:p>
                      <a:pPr>
                        <a:buFont typeface="Wingdings" pitchFamily="2" charset="2"/>
                        <a:buChar char="Ø"/>
                      </a:pPr>
                      <a:r>
                        <a:rPr lang="en-US" sz="1800" b="1" kern="1200" baseline="0" dirty="0" smtClean="0">
                          <a:solidFill>
                            <a:srgbClr val="C00000"/>
                          </a:solidFill>
                          <a:latin typeface="Arial" pitchFamily="34" charset="0"/>
                          <a:ea typeface="+mn-ea"/>
                          <a:cs typeface="Arial" pitchFamily="34" charset="0"/>
                        </a:rPr>
                        <a:t> The tender has been finalized as FRK – </a:t>
                      </a:r>
                      <a:r>
                        <a:rPr lang="en-US" sz="1800" b="1" kern="1200" baseline="0" dirty="0" smtClean="0">
                          <a:solidFill>
                            <a:srgbClr val="002060"/>
                          </a:solidFill>
                          <a:latin typeface="Arial" pitchFamily="34" charset="0"/>
                          <a:ea typeface="+mn-ea"/>
                          <a:cs typeface="Arial" pitchFamily="34" charset="0"/>
                        </a:rPr>
                        <a:t>Rs. 107.09 per kg </a:t>
                      </a:r>
                    </a:p>
                    <a:p>
                      <a:pPr>
                        <a:buFont typeface="Wingdings" pitchFamily="2" charset="2"/>
                        <a:buNone/>
                      </a:pPr>
                      <a:r>
                        <a:rPr lang="en-US" sz="1800" b="1" kern="1200" baseline="0" dirty="0" smtClean="0">
                          <a:solidFill>
                            <a:srgbClr val="002060"/>
                          </a:solidFill>
                          <a:latin typeface="Arial" pitchFamily="34" charset="0"/>
                          <a:ea typeface="+mn-ea"/>
                          <a:cs typeface="Arial" pitchFamily="34" charset="0"/>
                        </a:rPr>
                        <a:t>    </a:t>
                      </a:r>
                      <a:r>
                        <a:rPr lang="en-US" sz="1800" b="1" kern="1200" baseline="0" dirty="0" smtClean="0">
                          <a:solidFill>
                            <a:srgbClr val="C00000"/>
                          </a:solidFill>
                          <a:latin typeface="Arial" pitchFamily="34" charset="0"/>
                          <a:ea typeface="+mn-ea"/>
                          <a:cs typeface="Arial" pitchFamily="34" charset="0"/>
                        </a:rPr>
                        <a:t>Blending machine – </a:t>
                      </a:r>
                      <a:r>
                        <a:rPr lang="en-US" sz="1800" b="1" kern="1200" baseline="0" dirty="0" smtClean="0">
                          <a:solidFill>
                            <a:srgbClr val="002060"/>
                          </a:solidFill>
                          <a:latin typeface="Arial" pitchFamily="34" charset="0"/>
                          <a:ea typeface="+mn-ea"/>
                          <a:cs typeface="Arial" pitchFamily="34" charset="0"/>
                        </a:rPr>
                        <a:t>Rs.46.93 </a:t>
                      </a:r>
                      <a:r>
                        <a:rPr lang="en-US" sz="1800" b="1" kern="1200" baseline="0" dirty="0" err="1" smtClean="0">
                          <a:solidFill>
                            <a:srgbClr val="002060"/>
                          </a:solidFill>
                          <a:latin typeface="Arial" pitchFamily="34" charset="0"/>
                          <a:ea typeface="+mn-ea"/>
                          <a:cs typeface="Arial" pitchFamily="34" charset="0"/>
                        </a:rPr>
                        <a:t>lakhs</a:t>
                      </a:r>
                      <a:r>
                        <a:rPr lang="en-US" sz="1800" b="1" kern="1200" baseline="0" dirty="0" smtClean="0">
                          <a:solidFill>
                            <a:srgbClr val="002060"/>
                          </a:solidFill>
                          <a:latin typeface="Arial" pitchFamily="34" charset="0"/>
                          <a:ea typeface="+mn-ea"/>
                          <a:cs typeface="Arial" pitchFamily="34" charset="0"/>
                        </a:rPr>
                        <a:t>/-</a:t>
                      </a:r>
                      <a:r>
                        <a:rPr lang="en-US" sz="1800" b="1" kern="1200" dirty="0" smtClean="0">
                          <a:solidFill>
                            <a:srgbClr val="C00000"/>
                          </a:solidFill>
                          <a:latin typeface="Arial" pitchFamily="34" charset="0"/>
                          <a:ea typeface="+mn-ea"/>
                          <a:cs typeface="Arial" pitchFamily="34" charset="0"/>
                        </a:rPr>
                        <a:t> </a:t>
                      </a:r>
                    </a:p>
                    <a:p>
                      <a:pPr>
                        <a:buFont typeface="Wingdings" pitchFamily="2" charset="2"/>
                        <a:buNone/>
                      </a:pPr>
                      <a:endParaRPr lang="en-US" sz="1800" b="1" kern="1200" dirty="0" smtClean="0">
                        <a:solidFill>
                          <a:srgbClr val="C00000"/>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b="1" kern="1200" baseline="0" dirty="0" smtClean="0">
                          <a:solidFill>
                            <a:srgbClr val="C00000"/>
                          </a:solidFill>
                          <a:latin typeface="Arial" pitchFamily="34" charset="0"/>
                          <a:ea typeface="+mn-ea"/>
                          <a:cs typeface="Arial" pitchFamily="34" charset="0"/>
                        </a:rPr>
                        <a:t> Baseline study has been conducted in the </a:t>
                      </a:r>
                      <a:r>
                        <a:rPr lang="en-US" sz="1800" b="1" kern="1200" baseline="0" dirty="0" smtClean="0">
                          <a:solidFill>
                            <a:srgbClr val="002060"/>
                          </a:solidFill>
                          <a:latin typeface="Arial" pitchFamily="34" charset="0"/>
                          <a:ea typeface="+mn-ea"/>
                          <a:cs typeface="Arial" pitchFamily="34" charset="0"/>
                        </a:rPr>
                        <a:t>5 districts.</a:t>
                      </a:r>
                      <a:endParaRPr lang="en-US"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itle 1"/>
          <p:cNvSpPr txBox="1">
            <a:spLocks/>
          </p:cNvSpPr>
          <p:nvPr/>
        </p:nvSpPr>
        <p:spPr>
          <a:xfrm>
            <a:off x="3200400" y="8382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dirty="0" smtClean="0">
                <a:ln>
                  <a:noFill/>
                </a:ln>
                <a:solidFill>
                  <a:srgbClr val="7030A0"/>
                </a:solidFill>
                <a:effectLst/>
                <a:uLnTx/>
                <a:uFillTx/>
                <a:latin typeface="Arial" pitchFamily="34" charset="0"/>
                <a:ea typeface="+mj-ea"/>
                <a:cs typeface="Arial" pitchFamily="34" charset="0"/>
              </a:rPr>
              <a:t>SPECIAL INITIATIVES</a:t>
            </a:r>
            <a:endParaRPr kumimoji="0" lang="en-US" sz="2000" b="0" i="0" u="none" strike="noStrike" kern="1200" cap="none" spc="0" normalizeH="0" baseline="0" noProof="0" dirty="0">
              <a:ln>
                <a:noFill/>
              </a:ln>
              <a:solidFill>
                <a:srgbClr val="7030A0"/>
              </a:solidFill>
              <a:effectLst/>
              <a:uLnTx/>
              <a:uFillTx/>
              <a:latin typeface="+mj-lt"/>
              <a:ea typeface="+mj-ea"/>
              <a:cs typeface="+mj-cs"/>
            </a:endParaRPr>
          </a:p>
        </p:txBody>
      </p:sp>
      <p:pic>
        <p:nvPicPr>
          <p:cNvPr id="8"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5"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
        <p:nvSpPr>
          <p:cNvPr id="6" name="Title 1"/>
          <p:cNvSpPr txBox="1">
            <a:spLocks/>
          </p:cNvSpPr>
          <p:nvPr/>
        </p:nvSpPr>
        <p:spPr>
          <a:xfrm>
            <a:off x="3200400" y="609600"/>
            <a:ext cx="30480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sng" strike="noStrike" kern="1200" cap="none" spc="0" normalizeH="0" baseline="0" noProof="0" dirty="0" smtClean="0">
                <a:ln>
                  <a:noFill/>
                </a:ln>
                <a:solidFill>
                  <a:srgbClr val="7030A0"/>
                </a:solidFill>
                <a:effectLst/>
                <a:uLnTx/>
                <a:uFillTx/>
                <a:latin typeface="Arial" pitchFamily="34" charset="0"/>
                <a:ea typeface="+mj-ea"/>
                <a:cs typeface="Arial" pitchFamily="34" charset="0"/>
              </a:rPr>
              <a:t>UPCOMING INITIATIVES</a:t>
            </a:r>
            <a:endParaRPr kumimoji="0" lang="en-US" sz="2000" b="0" i="0" u="none" strike="noStrike" kern="1200" cap="none" spc="0" normalizeH="0" baseline="0" noProof="0" dirty="0">
              <a:ln>
                <a:noFill/>
              </a:ln>
              <a:solidFill>
                <a:srgbClr val="7030A0"/>
              </a:solidFill>
              <a:effectLst/>
              <a:uLnTx/>
              <a:uFillTx/>
              <a:latin typeface="+mj-lt"/>
              <a:ea typeface="+mj-ea"/>
              <a:cs typeface="+mj-cs"/>
            </a:endParaRPr>
          </a:p>
        </p:txBody>
      </p:sp>
      <p:graphicFrame>
        <p:nvGraphicFramePr>
          <p:cNvPr id="7" name="Table 6"/>
          <p:cNvGraphicFramePr>
            <a:graphicFrameLocks noGrp="1"/>
          </p:cNvGraphicFramePr>
          <p:nvPr/>
        </p:nvGraphicFramePr>
        <p:xfrm>
          <a:off x="685800" y="1371601"/>
          <a:ext cx="7772400" cy="4724399"/>
        </p:xfrm>
        <a:graphic>
          <a:graphicData uri="http://schemas.openxmlformats.org/drawingml/2006/table">
            <a:tbl>
              <a:tblPr firstRow="1" bandRow="1">
                <a:tableStyleId>{5C22544A-7EE6-4342-B048-85BDC9FD1C3A}</a:tableStyleId>
              </a:tblPr>
              <a:tblGrid>
                <a:gridCol w="4038600"/>
                <a:gridCol w="3733800"/>
              </a:tblGrid>
              <a:tr h="2209799">
                <a:tc>
                  <a:txBody>
                    <a:bodyPr/>
                    <a:lstStyle/>
                    <a:p>
                      <a:pPr algn="just"/>
                      <a:r>
                        <a:rPr lang="en-US" sz="1800" b="1" u="sng" kern="1200" dirty="0" smtClean="0">
                          <a:solidFill>
                            <a:srgbClr val="002060"/>
                          </a:solidFill>
                          <a:latin typeface="Arial" pitchFamily="34" charset="0"/>
                          <a:ea typeface="+mn-ea"/>
                          <a:cs typeface="Arial" pitchFamily="34" charset="0"/>
                        </a:rPr>
                        <a:t>ISO</a:t>
                      </a:r>
                      <a:r>
                        <a:rPr lang="en-US" sz="1800" b="1" u="sng" kern="1200" baseline="0" dirty="0" smtClean="0">
                          <a:solidFill>
                            <a:srgbClr val="002060"/>
                          </a:solidFill>
                          <a:latin typeface="Arial" pitchFamily="34" charset="0"/>
                          <a:ea typeface="+mn-ea"/>
                          <a:cs typeface="Arial" pitchFamily="34" charset="0"/>
                        </a:rPr>
                        <a:t> Certification of NMC</a:t>
                      </a:r>
                      <a:endParaRPr lang="en-US" sz="1800" b="1" u="sng" kern="1200" dirty="0" smtClean="0">
                        <a:solidFill>
                          <a:srgbClr val="002060"/>
                        </a:solidFill>
                        <a:latin typeface="Arial" pitchFamily="34" charset="0"/>
                        <a:ea typeface="+mn-ea"/>
                        <a:cs typeface="Arial" pitchFamily="34" charset="0"/>
                      </a:endParaRPr>
                    </a:p>
                    <a:p>
                      <a:pPr algn="just"/>
                      <a:endParaRPr lang="en-US" sz="1600" b="1" kern="1200" dirty="0" smtClean="0">
                        <a:solidFill>
                          <a:srgbClr val="002060"/>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Government have ordered to certify 100 Noon</a:t>
                      </a:r>
                      <a:r>
                        <a:rPr lang="en-US" sz="1600" b="1" kern="1200" baseline="0" dirty="0" smtClean="0">
                          <a:solidFill>
                            <a:srgbClr val="C00000"/>
                          </a:solidFill>
                          <a:latin typeface="Arial" pitchFamily="34" charset="0"/>
                          <a:ea typeface="+mn-ea"/>
                          <a:cs typeface="Arial" pitchFamily="34" charset="0"/>
                        </a:rPr>
                        <a:t> Meal Centre under </a:t>
                      </a:r>
                      <a:r>
                        <a:rPr lang="en-US" sz="1600" b="1" kern="1200" baseline="0" dirty="0" smtClean="0">
                          <a:solidFill>
                            <a:srgbClr val="0000FF"/>
                          </a:solidFill>
                          <a:latin typeface="Arial" pitchFamily="34" charset="0"/>
                          <a:ea typeface="+mn-ea"/>
                          <a:cs typeface="Arial" pitchFamily="34" charset="0"/>
                        </a:rPr>
                        <a:t>ISO 9001:2015 </a:t>
                      </a:r>
                      <a:r>
                        <a:rPr lang="en-US" sz="1600" b="1" kern="1200" baseline="0" dirty="0" smtClean="0">
                          <a:solidFill>
                            <a:srgbClr val="C00000"/>
                          </a:solidFill>
                          <a:latin typeface="Arial" pitchFamily="34" charset="0"/>
                          <a:ea typeface="+mn-ea"/>
                          <a:cs typeface="Arial" pitchFamily="34" charset="0"/>
                        </a:rPr>
                        <a:t>at the cost of </a:t>
                      </a:r>
                      <a:r>
                        <a:rPr lang="en-US" sz="1600" b="1" kern="1200" baseline="0" dirty="0" smtClean="0">
                          <a:solidFill>
                            <a:srgbClr val="0000FF"/>
                          </a:solidFill>
                          <a:latin typeface="Arial" pitchFamily="34" charset="0"/>
                          <a:ea typeface="+mn-ea"/>
                          <a:cs typeface="Arial" pitchFamily="34" charset="0"/>
                        </a:rPr>
                        <a:t>Rs. 20 </a:t>
                      </a:r>
                      <a:r>
                        <a:rPr lang="en-US" sz="1600" b="1" kern="1200" baseline="0" dirty="0" err="1" smtClean="0">
                          <a:solidFill>
                            <a:srgbClr val="0000FF"/>
                          </a:solidFill>
                          <a:latin typeface="Arial" pitchFamily="34" charset="0"/>
                          <a:ea typeface="+mn-ea"/>
                          <a:cs typeface="Arial" pitchFamily="34" charset="0"/>
                        </a:rPr>
                        <a:t>lakhs</a:t>
                      </a:r>
                      <a:r>
                        <a:rPr lang="en-US" sz="1600" b="1" kern="1200" baseline="0" dirty="0" smtClean="0">
                          <a:solidFill>
                            <a:srgbClr val="0000FF"/>
                          </a:solidFill>
                          <a:latin typeface="Arial" pitchFamily="34" charset="0"/>
                          <a:ea typeface="+mn-ea"/>
                          <a:cs typeface="Arial" pitchFamily="34" charset="0"/>
                        </a:rPr>
                        <a:t> </a:t>
                      </a:r>
                      <a:r>
                        <a:rPr lang="en-US" sz="1600" b="1" kern="1200" baseline="0" dirty="0" smtClean="0">
                          <a:solidFill>
                            <a:srgbClr val="C00000"/>
                          </a:solidFill>
                          <a:latin typeface="Arial" pitchFamily="34" charset="0"/>
                          <a:ea typeface="+mn-ea"/>
                          <a:cs typeface="Arial" pitchFamily="34" charset="0"/>
                        </a:rPr>
                        <a:t>which will ensure the quality of service, Infrastructure &amp; which will give a facelift to the scheme.</a:t>
                      </a:r>
                      <a:endParaRPr lang="en-US" sz="1600" dirty="0">
                        <a:solidFill>
                          <a:srgbClr val="C0000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46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800" b="1" kern="1200" dirty="0" smtClean="0">
                        <a:solidFill>
                          <a:schemeClr val="tx1"/>
                        </a:solidFill>
                        <a:latin typeface="Arial" pitchFamily="34" charset="0"/>
                        <a:ea typeface="+mn-ea"/>
                        <a:cs typeface="Arial" pitchFamily="34" charset="0"/>
                      </a:endParaRPr>
                    </a:p>
                    <a:p>
                      <a:pPr algn="just"/>
                      <a:endParaRPr lang="en-US" sz="1800" b="1" kern="1200" dirty="0" smtClean="0">
                        <a:solidFill>
                          <a:schemeClr val="tx1"/>
                        </a:solidFill>
                        <a:latin typeface="Arial" pitchFamily="34" charset="0"/>
                        <a:ea typeface="+mn-ea"/>
                        <a:cs typeface="Arial" pitchFamily="34" charset="0"/>
                      </a:endParaRPr>
                    </a:p>
                    <a:p>
                      <a:pPr algn="just"/>
                      <a:endParaRPr lang="en-US" sz="1800" b="1" kern="1200" dirty="0" smtClean="0">
                        <a:solidFill>
                          <a:schemeClr val="tx1"/>
                        </a:solidFill>
                        <a:latin typeface="Arial" pitchFamily="34" charset="0"/>
                        <a:ea typeface="+mn-ea"/>
                        <a:cs typeface="Arial" pitchFamily="34" charset="0"/>
                      </a:endParaRPr>
                    </a:p>
                    <a:p>
                      <a:pPr algn="just"/>
                      <a:endParaRPr lang="en-US"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1800" b="1" u="sng" kern="1200" dirty="0" smtClean="0">
                          <a:solidFill>
                            <a:srgbClr val="002060"/>
                          </a:solidFill>
                          <a:latin typeface="Arial" pitchFamily="34" charset="0"/>
                          <a:ea typeface="+mn-ea"/>
                          <a:cs typeface="Arial" pitchFamily="34" charset="0"/>
                        </a:rPr>
                        <a:t>BIOMETRIC</a:t>
                      </a:r>
                      <a:r>
                        <a:rPr lang="en-US" sz="1800" b="1" u="sng" kern="1200" baseline="0" dirty="0" smtClean="0">
                          <a:solidFill>
                            <a:srgbClr val="002060"/>
                          </a:solidFill>
                          <a:latin typeface="Arial" pitchFamily="34" charset="0"/>
                          <a:ea typeface="+mn-ea"/>
                          <a:cs typeface="Arial" pitchFamily="34" charset="0"/>
                        </a:rPr>
                        <a:t> ATTENDANCE</a:t>
                      </a:r>
                    </a:p>
                    <a:p>
                      <a:pPr algn="just"/>
                      <a:endParaRPr lang="en-US" sz="1600" kern="1200" dirty="0" smtClean="0">
                        <a:solidFill>
                          <a:srgbClr val="000099"/>
                        </a:solidFill>
                        <a:latin typeface="Arial" pitchFamily="34" charset="0"/>
                        <a:ea typeface="+mn-ea"/>
                        <a:cs typeface="Arial" pitchFamily="34" charset="0"/>
                      </a:endParaRPr>
                    </a:p>
                    <a:p>
                      <a:pPr algn="just"/>
                      <a:r>
                        <a:rPr lang="en-US" sz="1600" b="1" kern="1200" dirty="0" smtClean="0">
                          <a:solidFill>
                            <a:srgbClr val="C00000"/>
                          </a:solidFill>
                          <a:latin typeface="Arial" pitchFamily="34" charset="0"/>
                          <a:ea typeface="+mn-ea"/>
                          <a:cs typeface="Arial" pitchFamily="34" charset="0"/>
                        </a:rPr>
                        <a:t>Government has ordered</a:t>
                      </a:r>
                      <a:r>
                        <a:rPr lang="en-US" sz="1600" b="1" kern="1200" baseline="0" dirty="0" smtClean="0">
                          <a:solidFill>
                            <a:srgbClr val="C00000"/>
                          </a:solidFill>
                          <a:latin typeface="Arial" pitchFamily="34" charset="0"/>
                          <a:ea typeface="+mn-ea"/>
                          <a:cs typeface="Arial" pitchFamily="34" charset="0"/>
                        </a:rPr>
                        <a:t> to pilot biometric attendance in </a:t>
                      </a:r>
                      <a:r>
                        <a:rPr lang="en-US" sz="1600" b="1" kern="1200" baseline="0" dirty="0" smtClean="0">
                          <a:solidFill>
                            <a:srgbClr val="0000FF"/>
                          </a:solidFill>
                          <a:latin typeface="Arial" pitchFamily="34" charset="0"/>
                          <a:ea typeface="+mn-ea"/>
                          <a:cs typeface="Arial" pitchFamily="34" charset="0"/>
                        </a:rPr>
                        <a:t>10 schools </a:t>
                      </a:r>
                      <a:r>
                        <a:rPr lang="en-US" sz="1600" b="1" kern="1200" baseline="0" dirty="0" smtClean="0">
                          <a:solidFill>
                            <a:srgbClr val="C00000"/>
                          </a:solidFill>
                          <a:latin typeface="Arial" pitchFamily="34" charset="0"/>
                          <a:ea typeface="+mn-ea"/>
                          <a:cs typeface="Arial" pitchFamily="34" charset="0"/>
                        </a:rPr>
                        <a:t>in Greater Chennai Corporation at the cost of </a:t>
                      </a:r>
                      <a:r>
                        <a:rPr lang="en-US" sz="1600" b="1" kern="1200" baseline="0" dirty="0" smtClean="0">
                          <a:solidFill>
                            <a:srgbClr val="0000FF"/>
                          </a:solidFill>
                          <a:latin typeface="Arial" pitchFamily="34" charset="0"/>
                          <a:ea typeface="+mn-ea"/>
                          <a:cs typeface="Arial" pitchFamily="34" charset="0"/>
                        </a:rPr>
                        <a:t>Rs. 4 </a:t>
                      </a:r>
                      <a:r>
                        <a:rPr lang="en-US" sz="1600" b="1" kern="1200" baseline="0" dirty="0" err="1" smtClean="0">
                          <a:solidFill>
                            <a:srgbClr val="0000FF"/>
                          </a:solidFill>
                          <a:latin typeface="Arial" pitchFamily="34" charset="0"/>
                          <a:ea typeface="+mn-ea"/>
                          <a:cs typeface="Arial" pitchFamily="34" charset="0"/>
                        </a:rPr>
                        <a:t>lakhs</a:t>
                      </a:r>
                      <a:r>
                        <a:rPr lang="en-US" sz="1600" b="1" kern="1200" baseline="0" dirty="0" smtClean="0">
                          <a:solidFill>
                            <a:srgbClr val="0000FF"/>
                          </a:solidFill>
                          <a:latin typeface="Arial" pitchFamily="34" charset="0"/>
                          <a:ea typeface="+mn-ea"/>
                          <a:cs typeface="Arial" pitchFamily="34" charset="0"/>
                        </a:rPr>
                        <a:t>.</a:t>
                      </a:r>
                      <a:endParaRPr lang="en-US" sz="1600" kern="1200" dirty="0">
                        <a:solidFill>
                          <a:srgbClr val="0000FF"/>
                        </a:solidFill>
                        <a:latin typeface="Arial" pitchFamily="34" charset="0"/>
                        <a:ea typeface="+mn-ea"/>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9" name="Picture 8" descr="ISO-Certified-01-1024x396.png"/>
          <p:cNvPicPr>
            <a:picLocks noChangeAspect="1"/>
          </p:cNvPicPr>
          <p:nvPr/>
        </p:nvPicPr>
        <p:blipFill>
          <a:blip r:embed="rId3" cstate="print"/>
          <a:stretch>
            <a:fillRect/>
          </a:stretch>
        </p:blipFill>
        <p:spPr>
          <a:xfrm>
            <a:off x="4795212" y="1813322"/>
            <a:ext cx="3586788" cy="1387078"/>
          </a:xfrm>
          <a:prstGeom prst="rect">
            <a:avLst/>
          </a:prstGeom>
        </p:spPr>
      </p:pic>
      <p:pic>
        <p:nvPicPr>
          <p:cNvPr id="10" name="Picture 9" descr="wrangler-biometric-attendance-system-500x500.jpg"/>
          <p:cNvPicPr>
            <a:picLocks noChangeAspect="1"/>
          </p:cNvPicPr>
          <p:nvPr/>
        </p:nvPicPr>
        <p:blipFill>
          <a:blip r:embed="rId4"/>
          <a:stretch>
            <a:fillRect/>
          </a:stretch>
        </p:blipFill>
        <p:spPr>
          <a:xfrm>
            <a:off x="1447800" y="3657600"/>
            <a:ext cx="2286000" cy="2286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6096000" cy="487362"/>
          </a:xfrm>
        </p:spPr>
        <p:txBody>
          <a:bodyPr>
            <a:noAutofit/>
          </a:bodyPr>
          <a:lstStyle/>
          <a:p>
            <a:r>
              <a:rPr lang="en-US" sz="3200" b="1" u="sng" dirty="0" smtClean="0">
                <a:solidFill>
                  <a:srgbClr val="C00000"/>
                </a:solidFill>
              </a:rPr>
              <a:t>Noon Meal </a:t>
            </a:r>
            <a:r>
              <a:rPr lang="en-US" sz="3200" b="1" u="sng" dirty="0" err="1" smtClean="0">
                <a:solidFill>
                  <a:srgbClr val="C00000"/>
                </a:solidFill>
              </a:rPr>
              <a:t>Centres</a:t>
            </a:r>
            <a:r>
              <a:rPr lang="en-US" sz="3200" b="1" u="sng" dirty="0" smtClean="0">
                <a:solidFill>
                  <a:srgbClr val="C00000"/>
                </a:solidFill>
              </a:rPr>
              <a:t> &amp; Beneficiaries</a:t>
            </a:r>
            <a:endParaRPr lang="en-US" sz="3200" b="1" u="sng"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aphicFrame>
        <p:nvGraphicFramePr>
          <p:cNvPr id="5" name="Table 4"/>
          <p:cNvGraphicFramePr>
            <a:graphicFrameLocks noGrp="1"/>
          </p:cNvGraphicFramePr>
          <p:nvPr/>
        </p:nvGraphicFramePr>
        <p:xfrm>
          <a:off x="304800" y="1600199"/>
          <a:ext cx="8406470" cy="4343400"/>
        </p:xfrm>
        <a:graphic>
          <a:graphicData uri="http://schemas.openxmlformats.org/drawingml/2006/table">
            <a:tbl>
              <a:tblPr/>
              <a:tblGrid>
                <a:gridCol w="1499908"/>
                <a:gridCol w="914400"/>
                <a:gridCol w="979207"/>
                <a:gridCol w="979207"/>
                <a:gridCol w="979207"/>
                <a:gridCol w="979207"/>
                <a:gridCol w="979207"/>
                <a:gridCol w="1096127"/>
              </a:tblGrid>
              <a:tr h="410077">
                <a:tc rowSpan="3">
                  <a:txBody>
                    <a:bodyPr/>
                    <a:lstStyle/>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Schools</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3">
                  <a:txBody>
                    <a:bodyPr/>
                    <a:lstStyle/>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Total No. of centers</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6">
                  <a:txBody>
                    <a:bodyPr/>
                    <a:lstStyle/>
                    <a:p>
                      <a:pPr marL="0" marR="0" algn="ctr">
                        <a:lnSpc>
                          <a:spcPct val="115000"/>
                        </a:lnSpc>
                        <a:spcBef>
                          <a:spcPts val="0"/>
                        </a:spcBef>
                        <a:spcAft>
                          <a:spcPts val="0"/>
                        </a:spcAft>
                      </a:pPr>
                      <a:r>
                        <a:rPr lang="en-US" sz="1800" b="1" dirty="0" smtClean="0">
                          <a:solidFill>
                            <a:srgbClr val="660066"/>
                          </a:solidFill>
                          <a:latin typeface="Arial" pitchFamily="34" charset="0"/>
                          <a:ea typeface="Times New Roman"/>
                          <a:cs typeface="Arial" pitchFamily="34" charset="0"/>
                        </a:rPr>
                        <a:t>2019 - 2020</a:t>
                      </a:r>
                      <a:endParaRPr lang="en-US" sz="18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800" dirty="0">
                        <a:solidFill>
                          <a:srgbClr val="0000FF"/>
                        </a:solidFill>
                        <a:latin typeface="Calibri"/>
                        <a:ea typeface="Times New Roman"/>
                        <a:cs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830">
                <a:tc vMerge="1">
                  <a:txBody>
                    <a:bodyPr/>
                    <a:lstStyle/>
                    <a:p>
                      <a:pPr marL="0" marR="0" algn="ctr">
                        <a:lnSpc>
                          <a:spcPct val="115000"/>
                        </a:lnSpc>
                        <a:spcBef>
                          <a:spcPts val="0"/>
                        </a:spcBef>
                        <a:spcAft>
                          <a:spcPts val="0"/>
                        </a:spcAft>
                      </a:pPr>
                      <a:endParaRPr lang="en-US" sz="1800" dirty="0">
                        <a:solidFill>
                          <a:srgbClr val="0000FF"/>
                        </a:solidFill>
                        <a:latin typeface="Calibri"/>
                        <a:ea typeface="Times New Roman"/>
                        <a:cs typeface="Times New Roman"/>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gridSpan="3">
                  <a:txBody>
                    <a:bodyPr/>
                    <a:lstStyle/>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Enrolled</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Proposed</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9090">
                <a:tc vMerge="1">
                  <a:txBody>
                    <a:bodyPr/>
                    <a:lstStyle/>
                    <a:p>
                      <a:pPr marL="0" marR="0" algn="ctr">
                        <a:lnSpc>
                          <a:spcPct val="115000"/>
                        </a:lnSpc>
                        <a:spcBef>
                          <a:spcPts val="0"/>
                        </a:spcBef>
                        <a:spcAft>
                          <a:spcPts val="0"/>
                        </a:spcAft>
                      </a:pPr>
                      <a:endParaRPr lang="en-US" sz="1800" dirty="0">
                        <a:solidFill>
                          <a:srgbClr val="0000FF"/>
                        </a:solidFill>
                        <a:latin typeface="Arial" pitchFamily="34" charset="0"/>
                        <a:ea typeface="Times New Roman"/>
                        <a:cs typeface="Arial" pitchFamily="34" charset="0"/>
                      </a:endParaRPr>
                    </a:p>
                  </a:txBody>
                  <a:tcPr marL="66535" marR="66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r>
                        <a:rPr lang="en-US" sz="1600" b="1" dirty="0" err="1" smtClean="0">
                          <a:solidFill>
                            <a:srgbClr val="660066"/>
                          </a:solidFill>
                          <a:latin typeface="Arial" pitchFamily="34" charset="0"/>
                          <a:cs typeface="Arial" pitchFamily="34" charset="0"/>
                        </a:rPr>
                        <a:t>Govt</a:t>
                      </a:r>
                      <a:r>
                        <a:rPr lang="en-US" sz="1600" b="1" dirty="0" smtClean="0">
                          <a:solidFill>
                            <a:srgbClr val="660066"/>
                          </a:solidFill>
                          <a:latin typeface="Arial" pitchFamily="34" charset="0"/>
                          <a:cs typeface="Arial" pitchFamily="34" charset="0"/>
                        </a:rPr>
                        <a:t> </a:t>
                      </a:r>
                    </a:p>
                    <a:p>
                      <a:pPr algn="ctr"/>
                      <a:r>
                        <a:rPr lang="en-US" sz="1600" b="1" dirty="0" smtClean="0">
                          <a:solidFill>
                            <a:srgbClr val="660066"/>
                          </a:solidFill>
                          <a:latin typeface="Arial" pitchFamily="34" charset="0"/>
                          <a:cs typeface="Arial" pitchFamily="34" charset="0"/>
                        </a:rPr>
                        <a:t>&amp; </a:t>
                      </a:r>
                    </a:p>
                    <a:p>
                      <a:pPr algn="ctr"/>
                      <a:r>
                        <a:rPr lang="en-US" sz="1600" b="1" dirty="0" smtClean="0">
                          <a:solidFill>
                            <a:srgbClr val="660066"/>
                          </a:solidFill>
                          <a:latin typeface="Arial" pitchFamily="34" charset="0"/>
                          <a:cs typeface="Arial" pitchFamily="34" charset="0"/>
                        </a:rPr>
                        <a:t>LB</a:t>
                      </a:r>
                      <a:endParaRPr lang="en-US" sz="1600" b="1"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dirty="0" err="1" smtClean="0">
                          <a:solidFill>
                            <a:srgbClr val="660066"/>
                          </a:solidFill>
                          <a:latin typeface="Arial" pitchFamily="34" charset="0"/>
                          <a:ea typeface="Times New Roman"/>
                          <a:cs typeface="Arial" pitchFamily="34" charset="0"/>
                        </a:rPr>
                        <a:t>Govt</a:t>
                      </a:r>
                      <a:r>
                        <a:rPr lang="en-US" sz="1600" b="1" dirty="0" smtClean="0">
                          <a:solidFill>
                            <a:srgbClr val="660066"/>
                          </a:solidFill>
                          <a:latin typeface="Arial" pitchFamily="34" charset="0"/>
                          <a:ea typeface="Times New Roman"/>
                          <a:cs typeface="Arial" pitchFamily="34" charset="0"/>
                        </a:rPr>
                        <a:t> </a:t>
                      </a:r>
                    </a:p>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Aided</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Total</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600" b="1" dirty="0" err="1" smtClean="0">
                          <a:solidFill>
                            <a:srgbClr val="660066"/>
                          </a:solidFill>
                          <a:latin typeface="Arial" pitchFamily="34" charset="0"/>
                          <a:cs typeface="Arial" pitchFamily="34" charset="0"/>
                        </a:rPr>
                        <a:t>Govt</a:t>
                      </a:r>
                      <a:r>
                        <a:rPr lang="en-US" sz="1600" b="1" dirty="0" smtClean="0">
                          <a:solidFill>
                            <a:srgbClr val="660066"/>
                          </a:solidFill>
                          <a:latin typeface="Arial" pitchFamily="34" charset="0"/>
                          <a:cs typeface="Arial" pitchFamily="34" charset="0"/>
                        </a:rPr>
                        <a:t> </a:t>
                      </a:r>
                    </a:p>
                    <a:p>
                      <a:pPr algn="ctr"/>
                      <a:r>
                        <a:rPr lang="en-US" sz="1600" b="1" dirty="0" smtClean="0">
                          <a:solidFill>
                            <a:srgbClr val="660066"/>
                          </a:solidFill>
                          <a:latin typeface="Arial" pitchFamily="34" charset="0"/>
                          <a:cs typeface="Arial" pitchFamily="34" charset="0"/>
                        </a:rPr>
                        <a:t>&amp;  </a:t>
                      </a:r>
                    </a:p>
                    <a:p>
                      <a:pPr algn="ctr"/>
                      <a:r>
                        <a:rPr lang="en-US" sz="1600" b="1" dirty="0" smtClean="0">
                          <a:solidFill>
                            <a:srgbClr val="660066"/>
                          </a:solidFill>
                          <a:latin typeface="Arial" pitchFamily="34" charset="0"/>
                          <a:cs typeface="Arial" pitchFamily="34" charset="0"/>
                        </a:rPr>
                        <a:t>LB</a:t>
                      </a:r>
                      <a:endParaRPr lang="en-US" sz="1600" b="1" dirty="0">
                        <a:solidFill>
                          <a:srgbClr val="660066"/>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dirty="0" err="1" smtClean="0">
                          <a:solidFill>
                            <a:srgbClr val="660066"/>
                          </a:solidFill>
                          <a:latin typeface="Arial" pitchFamily="34" charset="0"/>
                          <a:ea typeface="Times New Roman"/>
                          <a:cs typeface="Arial" pitchFamily="34" charset="0"/>
                        </a:rPr>
                        <a:t>Govt</a:t>
                      </a:r>
                      <a:r>
                        <a:rPr lang="en-US" sz="1600" b="1" dirty="0" smtClean="0">
                          <a:solidFill>
                            <a:srgbClr val="660066"/>
                          </a:solidFill>
                          <a:latin typeface="Arial" pitchFamily="34" charset="0"/>
                          <a:ea typeface="Times New Roman"/>
                          <a:cs typeface="Arial" pitchFamily="34" charset="0"/>
                        </a:rPr>
                        <a:t> </a:t>
                      </a:r>
                    </a:p>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Aided</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600" b="1" dirty="0" smtClean="0">
                          <a:solidFill>
                            <a:srgbClr val="660066"/>
                          </a:solidFill>
                          <a:latin typeface="Arial" pitchFamily="34" charset="0"/>
                          <a:ea typeface="Times New Roman"/>
                          <a:cs typeface="Arial" pitchFamily="34" charset="0"/>
                        </a:rPr>
                        <a:t>Total</a:t>
                      </a:r>
                      <a:endParaRPr lang="en-US" sz="1600" b="1" dirty="0">
                        <a:solidFill>
                          <a:srgbClr val="660066"/>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85858">
                <a:tc>
                  <a:txBody>
                    <a:bodyPr/>
                    <a:lstStyle/>
                    <a:p>
                      <a:pPr marL="0" marR="0" algn="l">
                        <a:lnSpc>
                          <a:spcPct val="115000"/>
                        </a:lnSpc>
                        <a:spcBef>
                          <a:spcPts val="0"/>
                        </a:spcBef>
                        <a:spcAft>
                          <a:spcPts val="0"/>
                        </a:spcAft>
                      </a:pPr>
                      <a:r>
                        <a:rPr lang="en-US" sz="1400" b="1" dirty="0" smtClean="0">
                          <a:solidFill>
                            <a:srgbClr val="002060"/>
                          </a:solidFill>
                          <a:latin typeface="Arial" pitchFamily="34" charset="0"/>
                          <a:ea typeface="Times New Roman"/>
                          <a:cs typeface="Arial" pitchFamily="34" charset="0"/>
                        </a:rPr>
                        <a:t>Primary</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26,810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20,37,898</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7,61,412</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27,99,310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17,65,431</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6,59,612</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24,25,043</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67171">
                <a:tc>
                  <a:txBody>
                    <a:bodyPr/>
                    <a:lstStyle/>
                    <a:p>
                      <a:pPr marL="0" marR="0" algn="l">
                        <a:lnSpc>
                          <a:spcPct val="115000"/>
                        </a:lnSpc>
                        <a:spcBef>
                          <a:spcPts val="0"/>
                        </a:spcBef>
                        <a:spcAft>
                          <a:spcPts val="0"/>
                        </a:spcAft>
                      </a:pPr>
                      <a:r>
                        <a:rPr lang="en-US" sz="1400" b="1" dirty="0" smtClean="0">
                          <a:solidFill>
                            <a:srgbClr val="002060"/>
                          </a:solidFill>
                          <a:latin typeface="Arial" pitchFamily="34" charset="0"/>
                          <a:ea typeface="Times New Roman"/>
                          <a:cs typeface="Arial" pitchFamily="34" charset="0"/>
                        </a:rPr>
                        <a:t>Upper</a:t>
                      </a:r>
                      <a:r>
                        <a:rPr lang="en-US" sz="1400" b="1" baseline="0" dirty="0" smtClean="0">
                          <a:solidFill>
                            <a:srgbClr val="002060"/>
                          </a:solidFill>
                          <a:latin typeface="Arial" pitchFamily="34" charset="0"/>
                          <a:ea typeface="Times New Roman"/>
                          <a:cs typeface="Arial" pitchFamily="34" charset="0"/>
                        </a:rPr>
                        <a:t> Primary</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16,210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17,26,371</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4,79,572</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22,05,943</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15,12,474</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4,20,153</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19,32,627</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41529">
                <a:tc>
                  <a:txBody>
                    <a:bodyPr/>
                    <a:lstStyle/>
                    <a:p>
                      <a:pPr marL="0" marR="0" algn="l">
                        <a:lnSpc>
                          <a:spcPct val="115000"/>
                        </a:lnSpc>
                        <a:spcBef>
                          <a:spcPts val="0"/>
                        </a:spcBef>
                        <a:spcAft>
                          <a:spcPts val="0"/>
                        </a:spcAft>
                      </a:pPr>
                      <a:r>
                        <a:rPr lang="en-US" sz="1400" b="1" dirty="0" smtClean="0">
                          <a:solidFill>
                            <a:srgbClr val="002060"/>
                          </a:solidFill>
                          <a:latin typeface="Arial" pitchFamily="34" charset="0"/>
                          <a:ea typeface="Times New Roman"/>
                          <a:cs typeface="Arial" pitchFamily="34" charset="0"/>
                        </a:rPr>
                        <a:t>NCLP</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263</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5,530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5,530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5,530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5,530</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86247">
                <a:tc>
                  <a:txBody>
                    <a:bodyPr/>
                    <a:lstStyle/>
                    <a:p>
                      <a:pPr marL="0" marR="0" algn="r">
                        <a:lnSpc>
                          <a:spcPct val="115000"/>
                        </a:lnSpc>
                        <a:spcBef>
                          <a:spcPts val="0"/>
                        </a:spcBef>
                        <a:spcAft>
                          <a:spcPts val="0"/>
                        </a:spcAft>
                      </a:pPr>
                      <a:r>
                        <a:rPr lang="en-US" sz="1600" b="1" dirty="0" smtClean="0">
                          <a:solidFill>
                            <a:srgbClr val="002060"/>
                          </a:solidFill>
                          <a:latin typeface="Arial" pitchFamily="34" charset="0"/>
                          <a:ea typeface="Times New Roman"/>
                          <a:cs typeface="Arial" pitchFamily="34" charset="0"/>
                        </a:rPr>
                        <a:t>Total </a:t>
                      </a:r>
                      <a:endParaRPr lang="en-US" sz="16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0000"/>
                        </a:lnSpc>
                      </a:pPr>
                      <a:r>
                        <a:rPr lang="en-US" sz="1400" b="1" dirty="0" smtClean="0">
                          <a:solidFill>
                            <a:srgbClr val="002060"/>
                          </a:solidFill>
                          <a:latin typeface="Arial" pitchFamily="34" charset="0"/>
                          <a:cs typeface="Arial" pitchFamily="34" charset="0"/>
                        </a:rPr>
                        <a:t>43,283</a:t>
                      </a:r>
                      <a:endParaRPr lang="en-US" sz="1400" b="1" dirty="0">
                        <a:solidFill>
                          <a:srgbClr val="00206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0000"/>
                        </a:lnSpc>
                      </a:pPr>
                      <a:r>
                        <a:rPr lang="en-US" sz="1400" b="1" dirty="0" smtClean="0">
                          <a:solidFill>
                            <a:srgbClr val="002060"/>
                          </a:solidFill>
                          <a:latin typeface="Arial" pitchFamily="34" charset="0"/>
                          <a:cs typeface="Arial" pitchFamily="34" charset="0"/>
                        </a:rPr>
                        <a:t>37,69,799</a:t>
                      </a:r>
                      <a:endParaRPr lang="en-US" sz="1400" b="1" dirty="0">
                        <a:solidFill>
                          <a:srgbClr val="00206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0000"/>
                        </a:lnSpc>
                      </a:pPr>
                      <a:r>
                        <a:rPr lang="en-US" sz="1400" b="1" dirty="0" smtClean="0">
                          <a:solidFill>
                            <a:srgbClr val="002060"/>
                          </a:solidFill>
                          <a:latin typeface="Arial" pitchFamily="34" charset="0"/>
                          <a:cs typeface="Arial" pitchFamily="34" charset="0"/>
                        </a:rPr>
                        <a:t>12,40,984</a:t>
                      </a:r>
                      <a:endParaRPr lang="en-US" sz="1400" b="1" dirty="0">
                        <a:solidFill>
                          <a:srgbClr val="00206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0000"/>
                        </a:lnSpc>
                      </a:pPr>
                      <a:r>
                        <a:rPr lang="en-US" sz="1400" b="1" dirty="0" smtClean="0">
                          <a:solidFill>
                            <a:srgbClr val="002060"/>
                          </a:solidFill>
                          <a:latin typeface="Arial" pitchFamily="34" charset="0"/>
                          <a:cs typeface="Arial" pitchFamily="34" charset="0"/>
                        </a:rPr>
                        <a:t>50,10,783</a:t>
                      </a:r>
                      <a:endParaRPr lang="en-US" sz="1400" b="1" dirty="0">
                        <a:solidFill>
                          <a:srgbClr val="00206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0000"/>
                        </a:lnSpc>
                      </a:pPr>
                      <a:r>
                        <a:rPr lang="en-US" sz="1400" b="1" dirty="0" smtClean="0">
                          <a:solidFill>
                            <a:srgbClr val="002060"/>
                          </a:solidFill>
                          <a:latin typeface="Arial" pitchFamily="34" charset="0"/>
                          <a:cs typeface="Arial" pitchFamily="34" charset="0"/>
                        </a:rPr>
                        <a:t>32,83,435</a:t>
                      </a:r>
                      <a:endParaRPr lang="en-US" sz="1400" b="1" dirty="0">
                        <a:solidFill>
                          <a:srgbClr val="00206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0000"/>
                        </a:lnSpc>
                      </a:pPr>
                      <a:r>
                        <a:rPr lang="en-US" sz="1400" b="1" dirty="0" smtClean="0">
                          <a:solidFill>
                            <a:srgbClr val="002060"/>
                          </a:solidFill>
                          <a:latin typeface="Arial" pitchFamily="34" charset="0"/>
                          <a:cs typeface="Arial" pitchFamily="34" charset="0"/>
                        </a:rPr>
                        <a:t>10,79,765</a:t>
                      </a:r>
                      <a:endParaRPr lang="en-US" sz="1400" b="1" dirty="0">
                        <a:solidFill>
                          <a:srgbClr val="00206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00000"/>
                        </a:lnSpc>
                      </a:pPr>
                      <a:r>
                        <a:rPr lang="en-US" sz="1400" b="1" dirty="0" smtClean="0">
                          <a:solidFill>
                            <a:srgbClr val="002060"/>
                          </a:solidFill>
                          <a:latin typeface="Arial" pitchFamily="34" charset="0"/>
                          <a:cs typeface="Arial" pitchFamily="34" charset="0"/>
                        </a:rPr>
                        <a:t>43,63,200</a:t>
                      </a:r>
                      <a:endParaRPr lang="en-US" sz="1400" b="1" dirty="0">
                        <a:solidFill>
                          <a:srgbClr val="002060"/>
                        </a:solidFill>
                        <a:latin typeface="Arial" pitchFamily="34" charset="0"/>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12598">
                <a:tc>
                  <a:txBody>
                    <a:bodyPr/>
                    <a:lstStyle/>
                    <a:p>
                      <a:pPr marL="0" marR="0" algn="r">
                        <a:lnSpc>
                          <a:spcPct val="115000"/>
                        </a:lnSpc>
                        <a:spcBef>
                          <a:spcPts val="0"/>
                        </a:spcBef>
                        <a:spcAft>
                          <a:spcPts val="0"/>
                        </a:spcAft>
                      </a:pPr>
                      <a:r>
                        <a:rPr lang="en-US" sz="1600" b="1" dirty="0" smtClean="0">
                          <a:solidFill>
                            <a:srgbClr val="002060"/>
                          </a:solidFill>
                          <a:latin typeface="Arial" pitchFamily="34" charset="0"/>
                          <a:ea typeface="Times New Roman"/>
                          <a:cs typeface="Arial" pitchFamily="34" charset="0"/>
                        </a:rPr>
                        <a:t>2018-2019</a:t>
                      </a:r>
                      <a:endParaRPr lang="en-US" sz="16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43,205</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35,54,124</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16,70,421</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52,24,545</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33,11,481</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12,37,961</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r>
                        <a:rPr lang="en-US" sz="1400" b="1" dirty="0" smtClean="0">
                          <a:solidFill>
                            <a:srgbClr val="002060"/>
                          </a:solidFill>
                          <a:latin typeface="Arial" pitchFamily="34" charset="0"/>
                          <a:ea typeface="Times New Roman"/>
                          <a:cs typeface="Arial" pitchFamily="34" charset="0"/>
                        </a:rPr>
                        <a:t>45,49,442</a:t>
                      </a:r>
                      <a:endParaRPr lang="en-US" sz="1400" b="1" dirty="0">
                        <a:solidFill>
                          <a:srgbClr val="002060"/>
                        </a:solidFill>
                        <a:latin typeface="Arial" pitchFamily="34" charset="0"/>
                        <a:ea typeface="Times New Roman"/>
                        <a:cs typeface="Arial" pitchFamily="34" charset="0"/>
                      </a:endParaRPr>
                    </a:p>
                  </a:txBody>
                  <a:tcPr marL="66535" marR="665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pic>
        <p:nvPicPr>
          <p:cNvPr id="6"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c9d9449-b66a-48f4-b101-fc5b1725f7c3.jpg"/>
          <p:cNvPicPr>
            <a:picLocks noChangeAspect="1"/>
          </p:cNvPicPr>
          <p:nvPr/>
        </p:nvPicPr>
        <p:blipFill>
          <a:blip r:embed="rId3"/>
          <a:stretch>
            <a:fillRect/>
          </a:stretch>
        </p:blipFill>
        <p:spPr>
          <a:xfrm>
            <a:off x="4343400" y="76200"/>
            <a:ext cx="4724400" cy="6682025"/>
          </a:xfrm>
          <a:prstGeom prst="rect">
            <a:avLst/>
          </a:prstGeom>
        </p:spPr>
      </p:pic>
      <p:sp>
        <p:nvSpPr>
          <p:cNvPr id="6" name="Rectangle 5"/>
          <p:cNvSpPr/>
          <p:nvPr/>
        </p:nvSpPr>
        <p:spPr>
          <a:xfrm>
            <a:off x="1520888" y="643890"/>
            <a:ext cx="1831912" cy="590931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a:t>
            </a: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a:t>
            </a:r>
          </a:p>
          <a:p>
            <a:pPr algn="ctr"/>
            <a:endPar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You</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Picture 5" descr="C:\Documents and Settings\user\Desktop\LOGO\MDM_LOGO_JPEG.JPG"/>
          <p:cNvPicPr>
            <a:picLocks noChangeAspect="1" noChangeArrowheads="1"/>
          </p:cNvPicPr>
          <p:nvPr/>
        </p:nvPicPr>
        <p:blipFill>
          <a:blip r:embed="rId4"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aphicFrame>
        <p:nvGraphicFramePr>
          <p:cNvPr id="5" name="Diagram 4"/>
          <p:cNvGraphicFramePr/>
          <p:nvPr/>
        </p:nvGraphicFramePr>
        <p:xfrm>
          <a:off x="609600" y="1219200"/>
          <a:ext cx="7924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24"/>
          <p:cNvSpPr txBox="1">
            <a:spLocks noChangeArrowheads="1"/>
          </p:cNvSpPr>
          <p:nvPr/>
        </p:nvSpPr>
        <p:spPr bwMode="auto">
          <a:xfrm>
            <a:off x="2590800" y="685800"/>
            <a:ext cx="3962400" cy="461665"/>
          </a:xfrm>
          <a:prstGeom prst="rect">
            <a:avLst/>
          </a:prstGeom>
          <a:noFill/>
          <a:ln w="9525">
            <a:noFill/>
            <a:miter lim="800000"/>
            <a:headEnd/>
            <a:tailEnd/>
          </a:ln>
        </p:spPr>
        <p:txBody>
          <a:bodyPr wrap="square">
            <a:spAutoFit/>
          </a:bodyPr>
          <a:lstStyle/>
          <a:p>
            <a:pPr algn="ctr" eaLnBrk="0" hangingPunct="0">
              <a:spcBef>
                <a:spcPct val="50000"/>
              </a:spcBef>
            </a:pPr>
            <a:r>
              <a:rPr lang="en-US" sz="2400" b="1" u="sng" dirty="0" smtClean="0">
                <a:solidFill>
                  <a:srgbClr val="7030A0"/>
                </a:solidFill>
                <a:latin typeface="Arial" pitchFamily="34" charset="0"/>
                <a:cs typeface="Arial" pitchFamily="34" charset="0"/>
              </a:rPr>
              <a:t>ORGANIZATION CHART</a:t>
            </a:r>
            <a:endParaRPr lang="en-US" sz="2400" b="1" u="sng" dirty="0">
              <a:solidFill>
                <a:srgbClr val="7030A0"/>
              </a:solidFill>
              <a:latin typeface="Arial" pitchFamily="34" charset="0"/>
              <a:cs typeface="Arial" pitchFamily="34" charset="0"/>
            </a:endParaRPr>
          </a:p>
        </p:txBody>
      </p:sp>
      <p:pic>
        <p:nvPicPr>
          <p:cNvPr id="7" name="Picture 5" descr="C:\Documents and Settings\user\Desktop\LOGO\MDM_LOGO_JPEG.JPG"/>
          <p:cNvPicPr>
            <a:picLocks noChangeAspect="1" noChangeArrowheads="1"/>
          </p:cNvPicPr>
          <p:nvPr/>
        </p:nvPicPr>
        <p:blipFill>
          <a:blip r:embed="rId6"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1905000" y="152400"/>
            <a:ext cx="5410200" cy="457200"/>
          </a:xfrm>
          <a:solidFill>
            <a:srgbClr val="FFFF00"/>
          </a:solidFill>
          <a:ln>
            <a:noFill/>
          </a:ln>
        </p:spPr>
        <p:txBody>
          <a:bodyPr>
            <a:noAutofit/>
          </a:bodyPr>
          <a:lstStyle/>
          <a:p>
            <a:pPr algn="ctr"/>
            <a:r>
              <a:rPr lang="en-US" sz="3200" b="1" dirty="0" smtClean="0">
                <a:solidFill>
                  <a:srgbClr val="7030A0"/>
                </a:solidFill>
                <a:effectLst/>
                <a:latin typeface="+mn-lt"/>
                <a:cs typeface="Arial" charset="0"/>
              </a:rPr>
              <a:t>Best Practices - </a:t>
            </a:r>
            <a:r>
              <a:rPr lang="en-US" sz="3200" b="1" dirty="0" smtClean="0">
                <a:solidFill>
                  <a:srgbClr val="7030A0"/>
                </a:solidFill>
                <a:effectLst/>
                <a:cs typeface="Arial" charset="0"/>
              </a:rPr>
              <a:t>Menu details</a:t>
            </a:r>
            <a:endParaRPr lang="en-US" sz="3200" b="1" dirty="0" smtClean="0">
              <a:solidFill>
                <a:srgbClr val="7030A0"/>
              </a:solidFill>
              <a:effectLst/>
              <a:latin typeface="+mn-lt"/>
              <a:cs typeface="Arial" charset="0"/>
            </a:endParaRPr>
          </a:p>
        </p:txBody>
      </p:sp>
      <p:sp>
        <p:nvSpPr>
          <p:cNvPr id="4" name="Slide Number Placeholder 3"/>
          <p:cNvSpPr>
            <a:spLocks noGrp="1"/>
          </p:cNvSpPr>
          <p:nvPr>
            <p:ph type="sldNum" sz="quarter" idx="12"/>
          </p:nvPr>
        </p:nvSpPr>
        <p:spPr>
          <a:xfrm>
            <a:off x="6934200" y="6356350"/>
            <a:ext cx="2133600" cy="365125"/>
          </a:xfrm>
        </p:spPr>
        <p:txBody>
          <a:bodyPr/>
          <a:lstStyle/>
          <a:p>
            <a:pPr>
              <a:defRPr/>
            </a:pPr>
            <a:fld id="{E202EE00-3D1C-48BF-B4E1-6F83E97356F3}" type="slidenum">
              <a:rPr lang="en-US"/>
              <a:pPr>
                <a:defRPr/>
              </a:pPr>
              <a:t>5</a:t>
            </a:fld>
            <a:endParaRPr lang="en-US"/>
          </a:p>
        </p:txBody>
      </p:sp>
      <p:graphicFrame>
        <p:nvGraphicFramePr>
          <p:cNvPr id="7" name="Group 27"/>
          <p:cNvGraphicFramePr>
            <a:graphicFrameLocks/>
          </p:cNvGraphicFramePr>
          <p:nvPr/>
        </p:nvGraphicFramePr>
        <p:xfrm>
          <a:off x="550418" y="820437"/>
          <a:ext cx="8212583" cy="5778483"/>
        </p:xfrm>
        <a:graphic>
          <a:graphicData uri="http://schemas.openxmlformats.org/drawingml/2006/table">
            <a:tbl>
              <a:tblPr>
                <a:effectLst>
                  <a:outerShdw blurRad="50800" dist="50800" dir="5400000" algn="ctr" rotWithShape="0">
                    <a:schemeClr val="tx1"/>
                  </a:outerShdw>
                </a:effectLst>
              </a:tblPr>
              <a:tblGrid>
                <a:gridCol w="1450718"/>
                <a:gridCol w="901280"/>
                <a:gridCol w="2522031"/>
                <a:gridCol w="1164612"/>
                <a:gridCol w="2173942"/>
              </a:tblGrid>
              <a:tr h="5302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7030A0"/>
                          </a:solidFill>
                          <a:effectLst/>
                          <a:latin typeface="+mn-lt"/>
                        </a:rPr>
                        <a:t>Days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algn="ctr">
                        <a:lnSpc>
                          <a:spcPct val="115000"/>
                        </a:lnSpc>
                        <a:spcBef>
                          <a:spcPts val="0"/>
                        </a:spcBef>
                        <a:spcAft>
                          <a:spcPts val="340"/>
                        </a:spcAft>
                      </a:pPr>
                      <a:r>
                        <a:rPr lang="en-US" sz="1600" b="1" u="none" dirty="0">
                          <a:solidFill>
                            <a:srgbClr val="7030A0"/>
                          </a:solidFill>
                          <a:latin typeface="Arial"/>
                          <a:ea typeface="Times New Roman"/>
                          <a:cs typeface="Times New Roman"/>
                        </a:rPr>
                        <a:t>Images</a:t>
                      </a:r>
                      <a:endParaRPr lang="en-US" sz="1600" u="none" dirty="0">
                        <a:solidFill>
                          <a:srgbClr val="7030A0"/>
                        </a:solidFill>
                        <a:latin typeface="Calibri"/>
                        <a:ea typeface="Times New Roman"/>
                        <a:cs typeface="Times New Roman"/>
                      </a:endParaRPr>
                    </a:p>
                  </a:txBody>
                  <a:tcPr marL="69215" marR="69215" marT="69215" marB="69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rgbClr val="7030A0"/>
                          </a:solidFill>
                          <a:effectLst/>
                          <a:latin typeface="+mn-lt"/>
                        </a:rPr>
                        <a:t>1</a:t>
                      </a:r>
                      <a:r>
                        <a:rPr kumimoji="0" lang="en-US" sz="1800" b="1" i="0" u="none" strike="noStrike" cap="none" normalizeH="0" baseline="30000" dirty="0" smtClean="0">
                          <a:ln>
                            <a:noFill/>
                          </a:ln>
                          <a:solidFill>
                            <a:srgbClr val="7030A0"/>
                          </a:solidFill>
                          <a:effectLst/>
                          <a:latin typeface="+mn-lt"/>
                        </a:rPr>
                        <a:t>st</a:t>
                      </a:r>
                      <a:r>
                        <a:rPr kumimoji="0" lang="en-US" sz="1800" b="1" i="0" u="none" strike="noStrike" cap="none" normalizeH="0" baseline="0" dirty="0" smtClean="0">
                          <a:ln>
                            <a:noFill/>
                          </a:ln>
                          <a:solidFill>
                            <a:srgbClr val="7030A0"/>
                          </a:solidFill>
                          <a:effectLst/>
                          <a:latin typeface="+mn-lt"/>
                        </a:rPr>
                        <a:t> and 3</a:t>
                      </a:r>
                      <a:r>
                        <a:rPr kumimoji="0" lang="en-US" sz="1800" b="1" i="0" u="none" strike="noStrike" cap="none" normalizeH="0" baseline="30000" dirty="0" smtClean="0">
                          <a:ln>
                            <a:noFill/>
                          </a:ln>
                          <a:solidFill>
                            <a:srgbClr val="7030A0"/>
                          </a:solidFill>
                          <a:effectLst/>
                          <a:latin typeface="+mn-lt"/>
                        </a:rPr>
                        <a:t>rd</a:t>
                      </a:r>
                      <a:r>
                        <a:rPr kumimoji="0" lang="en-US" sz="1800" b="1" i="0" u="none" strike="noStrike" cap="none" normalizeH="0" baseline="0" dirty="0" smtClean="0">
                          <a:ln>
                            <a:noFill/>
                          </a:ln>
                          <a:solidFill>
                            <a:srgbClr val="7030A0"/>
                          </a:solidFill>
                          <a:effectLst/>
                          <a:latin typeface="+mn-lt"/>
                        </a:rPr>
                        <a:t> week Menu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800" b="1" u="none" dirty="0" smtClean="0">
                          <a:solidFill>
                            <a:srgbClr val="7030A0"/>
                          </a:solidFill>
                          <a:latin typeface="Arial"/>
                          <a:ea typeface="Times New Roman"/>
                          <a:cs typeface="Times New Roman"/>
                        </a:rPr>
                        <a:t>Images</a:t>
                      </a:r>
                      <a:endParaRPr kumimoji="0" lang="en-US" sz="1800" b="1" i="0" u="none" strike="noStrike" cap="none" normalizeH="0" baseline="0" dirty="0" smtClean="0">
                        <a:ln>
                          <a:noFill/>
                        </a:ln>
                        <a:solidFill>
                          <a:srgbClr val="7030A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rgbClr val="7030A0"/>
                          </a:solidFill>
                          <a:effectLst/>
                          <a:latin typeface="+mn-lt"/>
                        </a:rPr>
                        <a:t>2</a:t>
                      </a:r>
                      <a:r>
                        <a:rPr kumimoji="0" lang="en-US" sz="1800" b="1" i="0" u="none" strike="noStrike" cap="none" normalizeH="0" baseline="30000" dirty="0" smtClean="0">
                          <a:ln>
                            <a:noFill/>
                          </a:ln>
                          <a:solidFill>
                            <a:srgbClr val="7030A0"/>
                          </a:solidFill>
                          <a:effectLst/>
                          <a:latin typeface="+mn-lt"/>
                        </a:rPr>
                        <a:t>nd</a:t>
                      </a:r>
                      <a:r>
                        <a:rPr kumimoji="0" lang="en-US" sz="1800" b="1" i="0" u="none" strike="noStrike" cap="none" normalizeH="0" baseline="0" dirty="0" smtClean="0">
                          <a:ln>
                            <a:noFill/>
                          </a:ln>
                          <a:solidFill>
                            <a:srgbClr val="7030A0"/>
                          </a:solidFill>
                          <a:effectLst/>
                          <a:latin typeface="+mn-lt"/>
                        </a:rPr>
                        <a:t>  and 4</a:t>
                      </a:r>
                      <a:r>
                        <a:rPr kumimoji="0" lang="en-US" sz="1800" b="1" i="0" u="none" strike="noStrike" cap="none" normalizeH="0" baseline="30000" dirty="0" smtClean="0">
                          <a:ln>
                            <a:noFill/>
                          </a:ln>
                          <a:solidFill>
                            <a:srgbClr val="7030A0"/>
                          </a:solidFill>
                          <a:effectLst/>
                          <a:latin typeface="+mn-lt"/>
                        </a:rPr>
                        <a:t>th</a:t>
                      </a:r>
                      <a:r>
                        <a:rPr kumimoji="0" lang="en-US" sz="1800" b="1" i="0" u="none" strike="noStrike" cap="none" normalizeH="0" baseline="0" dirty="0" smtClean="0">
                          <a:ln>
                            <a:noFill/>
                          </a:ln>
                          <a:solidFill>
                            <a:srgbClr val="7030A0"/>
                          </a:solidFill>
                          <a:effectLst/>
                          <a:latin typeface="+mn-lt"/>
                        </a:rPr>
                        <a:t>  week Menu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r>
              <a:tr h="11306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rPr>
                        <a:t>Monday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340"/>
                        </a:spcAft>
                      </a:pPr>
                      <a:endParaRPr lang="en-US" sz="1200" dirty="0">
                        <a:solidFill>
                          <a:srgbClr val="000000"/>
                        </a:solidFill>
                        <a:latin typeface="Arial"/>
                        <a:ea typeface="Times New Roman"/>
                        <a:cs typeface="Times New Roman"/>
                      </a:endParaRPr>
                    </a:p>
                  </a:txBody>
                  <a:tcPr marL="69215" marR="69215" marT="69215" marB="69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Vegetable </a:t>
                      </a:r>
                      <a:r>
                        <a:rPr kumimoji="0" lang="en-US" sz="1800" b="0" i="0" u="none" strike="noStrike" cap="none" normalizeH="0" baseline="0" dirty="0" err="1" smtClean="0">
                          <a:ln>
                            <a:noFill/>
                          </a:ln>
                          <a:solidFill>
                            <a:srgbClr val="002060"/>
                          </a:solidFill>
                          <a:effectLst/>
                          <a:latin typeface="+mn-lt"/>
                        </a:rPr>
                        <a:t>Briyani</a:t>
                      </a:r>
                      <a:r>
                        <a:rPr kumimoji="0" lang="en-US" sz="1800" b="0" i="0" u="none" strike="noStrike" cap="none" normalizeH="0" baseline="0" dirty="0" smtClean="0">
                          <a:ln>
                            <a:noFill/>
                          </a:ln>
                          <a:solidFill>
                            <a:srgbClr val="002060"/>
                          </a:solidFill>
                          <a:effectLst/>
                          <a:latin typeface="+mn-lt"/>
                        </a:rPr>
                        <a:t> + Pepper Egg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l"/>
                      <a:r>
                        <a:rPr lang="en-US" b="0" dirty="0" err="1" smtClean="0">
                          <a:solidFill>
                            <a:srgbClr val="002060"/>
                          </a:solidFill>
                          <a:latin typeface="+mn-lt"/>
                          <a:cs typeface="Arial" pitchFamily="34" charset="0"/>
                        </a:rPr>
                        <a:t>Sambar</a:t>
                      </a:r>
                      <a:r>
                        <a:rPr lang="en-US" b="0" dirty="0" smtClean="0">
                          <a:solidFill>
                            <a:srgbClr val="002060"/>
                          </a:solidFill>
                          <a:latin typeface="+mn-lt"/>
                          <a:cs typeface="Arial" pitchFamily="34" charset="0"/>
                        </a:rPr>
                        <a:t> </a:t>
                      </a:r>
                      <a:r>
                        <a:rPr lang="en-US" b="0" dirty="0" err="1" smtClean="0">
                          <a:solidFill>
                            <a:srgbClr val="002060"/>
                          </a:solidFill>
                          <a:latin typeface="+mn-lt"/>
                          <a:cs typeface="Arial" pitchFamily="34" charset="0"/>
                        </a:rPr>
                        <a:t>Sadham</a:t>
                      </a:r>
                      <a:r>
                        <a:rPr lang="en-US" b="0" dirty="0" smtClean="0">
                          <a:solidFill>
                            <a:srgbClr val="002060"/>
                          </a:solidFill>
                          <a:latin typeface="+mn-lt"/>
                          <a:cs typeface="Arial" pitchFamily="34" charset="0"/>
                        </a:rPr>
                        <a:t> (</a:t>
                      </a:r>
                      <a:r>
                        <a:rPr lang="en-US" b="0" dirty="0" err="1" smtClean="0">
                          <a:solidFill>
                            <a:srgbClr val="002060"/>
                          </a:solidFill>
                          <a:latin typeface="+mn-lt"/>
                          <a:cs typeface="Arial" pitchFamily="34" charset="0"/>
                        </a:rPr>
                        <a:t>Bisibelabath</a:t>
                      </a:r>
                      <a:r>
                        <a:rPr lang="en-US" b="0" dirty="0" smtClean="0">
                          <a:solidFill>
                            <a:srgbClr val="002060"/>
                          </a:solidFill>
                          <a:latin typeface="+mn-lt"/>
                          <a:cs typeface="Arial" pitchFamily="34" charset="0"/>
                        </a:rPr>
                        <a:t>)</a:t>
                      </a:r>
                      <a:r>
                        <a:rPr lang="en-US" b="0" baseline="0" dirty="0" smtClean="0">
                          <a:solidFill>
                            <a:srgbClr val="002060"/>
                          </a:solidFill>
                          <a:latin typeface="+mn-lt"/>
                          <a:cs typeface="Arial" pitchFamily="34" charset="0"/>
                        </a:rPr>
                        <a:t> + Onion Tomato </a:t>
                      </a:r>
                      <a:r>
                        <a:rPr lang="en-US" b="0" baseline="0" dirty="0" err="1" smtClean="0">
                          <a:solidFill>
                            <a:srgbClr val="002060"/>
                          </a:solidFill>
                          <a:latin typeface="+mn-lt"/>
                          <a:cs typeface="Arial" pitchFamily="34" charset="0"/>
                        </a:rPr>
                        <a:t>Masala</a:t>
                      </a:r>
                      <a:r>
                        <a:rPr lang="en-US" b="0" baseline="0" dirty="0" smtClean="0">
                          <a:solidFill>
                            <a:srgbClr val="002060"/>
                          </a:solidFill>
                          <a:latin typeface="+mn-lt"/>
                          <a:cs typeface="Arial" pitchFamily="34" charset="0"/>
                        </a:rPr>
                        <a:t> Egg</a:t>
                      </a:r>
                      <a:endParaRPr lang="en-US" b="0" dirty="0">
                        <a:solidFill>
                          <a:srgbClr val="002060"/>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855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rPr>
                        <a:t>Tuesday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340"/>
                        </a:spcAft>
                      </a:pPr>
                      <a:endParaRPr lang="en-US" sz="1200" dirty="0">
                        <a:solidFill>
                          <a:srgbClr val="000000"/>
                        </a:solidFill>
                        <a:latin typeface="Arial"/>
                        <a:ea typeface="Times New Roman"/>
                        <a:cs typeface="Times New Roman"/>
                      </a:endParaRPr>
                    </a:p>
                  </a:txBody>
                  <a:tcPr marL="69215" marR="69215" marT="69215" marB="69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Black gram </a:t>
                      </a:r>
                      <a:r>
                        <a:rPr kumimoji="0" lang="en-US" sz="1800" b="0" i="0" u="none" strike="noStrike" cap="none" normalizeH="0" baseline="0" dirty="0" err="1" smtClean="0">
                          <a:ln>
                            <a:noFill/>
                          </a:ln>
                          <a:solidFill>
                            <a:srgbClr val="002060"/>
                          </a:solidFill>
                          <a:effectLst/>
                          <a:latin typeface="+mn-lt"/>
                        </a:rPr>
                        <a:t>pulav</a:t>
                      </a:r>
                      <a:r>
                        <a:rPr kumimoji="0" lang="en-US" sz="1800" b="0" i="0" u="none" strike="noStrike" cap="none" normalizeH="0" baseline="0" dirty="0" smtClean="0">
                          <a:ln>
                            <a:noFill/>
                          </a:ln>
                          <a:solidFill>
                            <a:srgbClr val="002060"/>
                          </a:solidFill>
                          <a:effectLst/>
                          <a:latin typeface="+mn-lt"/>
                        </a:rPr>
                        <a:t> + Tomato </a:t>
                      </a:r>
                      <a:r>
                        <a:rPr kumimoji="0" lang="en-US" sz="1800" b="0" i="0" u="none" strike="noStrike" cap="none" normalizeH="0" baseline="0" dirty="0" err="1" smtClean="0">
                          <a:ln>
                            <a:noFill/>
                          </a:ln>
                          <a:solidFill>
                            <a:srgbClr val="002060"/>
                          </a:solidFill>
                          <a:effectLst/>
                          <a:latin typeface="+mn-lt"/>
                        </a:rPr>
                        <a:t>Masala</a:t>
                      </a:r>
                      <a:r>
                        <a:rPr kumimoji="0" lang="en-US" sz="1800" b="0" i="0" u="none" strike="noStrike" cap="none" normalizeH="0" baseline="0" dirty="0" smtClean="0">
                          <a:ln>
                            <a:noFill/>
                          </a:ln>
                          <a:solidFill>
                            <a:srgbClr val="002060"/>
                          </a:solidFill>
                          <a:effectLst/>
                          <a:latin typeface="+mn-lt"/>
                        </a:rPr>
                        <a:t> Egg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l"/>
                      <a:r>
                        <a:rPr lang="en-US" b="0" dirty="0" smtClean="0">
                          <a:solidFill>
                            <a:srgbClr val="002060"/>
                          </a:solidFill>
                          <a:latin typeface="+mn-lt"/>
                          <a:cs typeface="Arial" pitchFamily="34" charset="0"/>
                        </a:rPr>
                        <a:t>Mixed Meal Maker &amp; Vegetables Rice + Pepper Egg</a:t>
                      </a:r>
                      <a:endParaRPr lang="en-US" b="0" dirty="0">
                        <a:solidFill>
                          <a:srgbClr val="002060"/>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3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rPr>
                        <a:t>Wednesday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340"/>
                        </a:spcAft>
                      </a:pPr>
                      <a:endParaRPr lang="en-US" sz="1200" dirty="0">
                        <a:solidFill>
                          <a:srgbClr val="000000"/>
                        </a:solidFill>
                        <a:latin typeface="Arial"/>
                        <a:ea typeface="Times New Roman"/>
                        <a:cs typeface="Times New Roman"/>
                      </a:endParaRPr>
                    </a:p>
                  </a:txBody>
                  <a:tcPr marL="69215" marR="69215" marT="69215" marB="69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Tomato Rice + Pepper Egg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l"/>
                      <a:r>
                        <a:rPr lang="en-US" b="0" dirty="0" smtClean="0">
                          <a:solidFill>
                            <a:srgbClr val="002060"/>
                          </a:solidFill>
                          <a:latin typeface="+mn-lt"/>
                          <a:cs typeface="Arial" pitchFamily="34" charset="0"/>
                        </a:rPr>
                        <a:t>Tamarind</a:t>
                      </a:r>
                      <a:r>
                        <a:rPr lang="en-US" b="0" baseline="0" dirty="0" smtClean="0">
                          <a:solidFill>
                            <a:srgbClr val="002060"/>
                          </a:solidFill>
                          <a:latin typeface="+mn-lt"/>
                          <a:cs typeface="Arial" pitchFamily="34" charset="0"/>
                        </a:rPr>
                        <a:t> Rice + Tomato  </a:t>
                      </a:r>
                      <a:r>
                        <a:rPr lang="en-US" b="0" baseline="0" dirty="0" err="1" smtClean="0">
                          <a:solidFill>
                            <a:srgbClr val="002060"/>
                          </a:solidFill>
                          <a:latin typeface="+mn-lt"/>
                          <a:cs typeface="Arial" pitchFamily="34" charset="0"/>
                        </a:rPr>
                        <a:t>Masala</a:t>
                      </a:r>
                      <a:r>
                        <a:rPr lang="en-US" b="0" baseline="0" dirty="0" smtClean="0">
                          <a:solidFill>
                            <a:srgbClr val="002060"/>
                          </a:solidFill>
                          <a:latin typeface="+mn-lt"/>
                          <a:cs typeface="Arial" pitchFamily="34" charset="0"/>
                        </a:rPr>
                        <a:t> Egg</a:t>
                      </a:r>
                      <a:endParaRPr lang="en-US" b="0" dirty="0">
                        <a:solidFill>
                          <a:srgbClr val="002060"/>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87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rPr>
                        <a:t>Thursday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340"/>
                        </a:spcAft>
                      </a:pPr>
                      <a:endParaRPr lang="en-US" sz="1200" dirty="0">
                        <a:solidFill>
                          <a:srgbClr val="000000"/>
                        </a:solidFill>
                        <a:latin typeface="Arial"/>
                        <a:ea typeface="Times New Roman"/>
                        <a:cs typeface="Times New Roman"/>
                      </a:endParaRPr>
                    </a:p>
                  </a:txBody>
                  <a:tcPr marL="69215" marR="69215" marT="69215" marB="69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Rice + </a:t>
                      </a:r>
                      <a:r>
                        <a:rPr kumimoji="0" lang="en-US" sz="1800" b="0" i="0" u="none" strike="noStrike" cap="none" normalizeH="0" baseline="0" dirty="0" err="1" smtClean="0">
                          <a:ln>
                            <a:noFill/>
                          </a:ln>
                          <a:solidFill>
                            <a:srgbClr val="002060"/>
                          </a:solidFill>
                          <a:effectLst/>
                          <a:latin typeface="+mn-lt"/>
                        </a:rPr>
                        <a:t>Sambar+Boiled</a:t>
                      </a:r>
                      <a:r>
                        <a:rPr kumimoji="0" lang="en-US" sz="1800" b="0" i="0" u="none" strike="noStrike" cap="none" normalizeH="0" baseline="0" dirty="0" smtClean="0">
                          <a:ln>
                            <a:noFill/>
                          </a:ln>
                          <a:solidFill>
                            <a:srgbClr val="002060"/>
                          </a:solidFill>
                          <a:effectLst/>
                          <a:latin typeface="+mn-lt"/>
                        </a:rPr>
                        <a:t> Egg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l"/>
                      <a:r>
                        <a:rPr lang="en-US" b="0" dirty="0" smtClean="0">
                          <a:solidFill>
                            <a:srgbClr val="002060"/>
                          </a:solidFill>
                          <a:latin typeface="+mn-lt"/>
                          <a:cs typeface="Arial" pitchFamily="34" charset="0"/>
                        </a:rPr>
                        <a:t>Lemon Rice + </a:t>
                      </a:r>
                      <a:r>
                        <a:rPr lang="en-US" b="0" dirty="0" err="1" smtClean="0">
                          <a:solidFill>
                            <a:srgbClr val="002060"/>
                          </a:solidFill>
                          <a:latin typeface="+mn-lt"/>
                          <a:cs typeface="Arial" pitchFamily="34" charset="0"/>
                        </a:rPr>
                        <a:t>Sundal</a:t>
                      </a:r>
                      <a:r>
                        <a:rPr lang="en-US" b="0" dirty="0" smtClean="0">
                          <a:solidFill>
                            <a:srgbClr val="002060"/>
                          </a:solidFill>
                          <a:latin typeface="+mn-lt"/>
                          <a:cs typeface="Arial" pitchFamily="34" charset="0"/>
                        </a:rPr>
                        <a:t> + Tomato</a:t>
                      </a:r>
                      <a:r>
                        <a:rPr lang="en-US" b="0" baseline="0" dirty="0" smtClean="0">
                          <a:solidFill>
                            <a:srgbClr val="002060"/>
                          </a:solidFill>
                          <a:latin typeface="+mn-lt"/>
                          <a:cs typeface="Arial" pitchFamily="34" charset="0"/>
                        </a:rPr>
                        <a:t> Egg</a:t>
                      </a:r>
                      <a:endParaRPr lang="en-US" b="0" dirty="0">
                        <a:solidFill>
                          <a:srgbClr val="002060"/>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1098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rPr>
                        <a:t>Friday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algn="ctr">
                        <a:lnSpc>
                          <a:spcPct val="115000"/>
                        </a:lnSpc>
                        <a:spcBef>
                          <a:spcPts val="0"/>
                        </a:spcBef>
                        <a:spcAft>
                          <a:spcPts val="340"/>
                        </a:spcAft>
                      </a:pPr>
                      <a:endParaRPr lang="en-US" sz="1200" dirty="0">
                        <a:solidFill>
                          <a:srgbClr val="000000"/>
                        </a:solidFill>
                        <a:latin typeface="Arial"/>
                        <a:ea typeface="Times New Roman"/>
                        <a:cs typeface="Times New Roman"/>
                      </a:endParaRPr>
                    </a:p>
                  </a:txBody>
                  <a:tcPr marL="69215" marR="69215" marT="69215" marB="69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002060"/>
                          </a:solidFill>
                          <a:effectLst/>
                          <a:latin typeface="+mn-lt"/>
                        </a:rPr>
                        <a:t>Curry Leaf Rice / </a:t>
                      </a:r>
                      <a:r>
                        <a:rPr kumimoji="0" lang="en-US" sz="1800" b="0" i="0" u="none" strike="noStrike" cap="none" normalizeH="0" baseline="0" dirty="0" err="1" smtClean="0">
                          <a:ln>
                            <a:noFill/>
                          </a:ln>
                          <a:solidFill>
                            <a:srgbClr val="002060"/>
                          </a:solidFill>
                          <a:effectLst/>
                          <a:latin typeface="+mn-lt"/>
                        </a:rPr>
                        <a:t>Keerai</a:t>
                      </a:r>
                      <a:r>
                        <a:rPr kumimoji="0" lang="en-US" sz="1800" b="0" i="0" u="none" strike="noStrike" cap="none" normalizeH="0" baseline="0" dirty="0" smtClean="0">
                          <a:ln>
                            <a:noFill/>
                          </a:ln>
                          <a:solidFill>
                            <a:srgbClr val="002060"/>
                          </a:solidFill>
                          <a:effectLst/>
                          <a:latin typeface="+mn-lt"/>
                        </a:rPr>
                        <a:t> </a:t>
                      </a:r>
                      <a:r>
                        <a:rPr kumimoji="0" lang="en-US" sz="1800" b="0" i="0" u="none" strike="noStrike" cap="none" normalizeH="0" baseline="0" dirty="0" err="1" smtClean="0">
                          <a:ln>
                            <a:noFill/>
                          </a:ln>
                          <a:solidFill>
                            <a:srgbClr val="002060"/>
                          </a:solidFill>
                          <a:effectLst/>
                          <a:latin typeface="+mn-lt"/>
                        </a:rPr>
                        <a:t>Sadham</a:t>
                      </a:r>
                      <a:r>
                        <a:rPr kumimoji="0" lang="en-US" sz="1800" b="0" i="0" u="none" strike="noStrike" cap="none" normalizeH="0" baseline="0" dirty="0" smtClean="0">
                          <a:ln>
                            <a:noFill/>
                          </a:ln>
                          <a:solidFill>
                            <a:srgbClr val="002060"/>
                          </a:solidFill>
                          <a:effectLst/>
                          <a:latin typeface="+mn-lt"/>
                        </a:rPr>
                        <a:t> + </a:t>
                      </a:r>
                      <a:r>
                        <a:rPr kumimoji="0" lang="en-US" sz="1800" b="0" i="0" u="none" strike="noStrike" cap="none" normalizeH="0" baseline="0" dirty="0" err="1" smtClean="0">
                          <a:ln>
                            <a:noFill/>
                          </a:ln>
                          <a:solidFill>
                            <a:srgbClr val="002060"/>
                          </a:solidFill>
                          <a:effectLst/>
                          <a:latin typeface="+mn-lt"/>
                        </a:rPr>
                        <a:t>Masala</a:t>
                      </a:r>
                      <a:r>
                        <a:rPr kumimoji="0" lang="en-US" sz="1800" b="0" i="0" u="none" strike="noStrike" cap="none" normalizeH="0" baseline="0" dirty="0" smtClean="0">
                          <a:ln>
                            <a:noFill/>
                          </a:ln>
                          <a:solidFill>
                            <a:srgbClr val="002060"/>
                          </a:solidFill>
                          <a:effectLst/>
                          <a:latin typeface="+mn-lt"/>
                        </a:rPr>
                        <a:t> Egg &amp; Chilly Fried Potato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endParaRPr lang="en-US" b="0" dirty="0">
                        <a:solidFill>
                          <a:srgbClr val="0000FF"/>
                        </a:solidFill>
                        <a:latin typeface="+mn-lt"/>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l"/>
                      <a:r>
                        <a:rPr lang="en-US" b="0" dirty="0" smtClean="0">
                          <a:solidFill>
                            <a:srgbClr val="002060"/>
                          </a:solidFill>
                          <a:latin typeface="+mn-lt"/>
                          <a:cs typeface="Arial" pitchFamily="34" charset="0"/>
                        </a:rPr>
                        <a:t>Rice + </a:t>
                      </a:r>
                      <a:r>
                        <a:rPr lang="en-US" b="0" dirty="0" err="1" smtClean="0">
                          <a:solidFill>
                            <a:srgbClr val="002060"/>
                          </a:solidFill>
                          <a:latin typeface="+mn-lt"/>
                          <a:cs typeface="Arial" pitchFamily="34" charset="0"/>
                        </a:rPr>
                        <a:t>Sambar</a:t>
                      </a:r>
                      <a:r>
                        <a:rPr lang="en-US" b="0" dirty="0" smtClean="0">
                          <a:solidFill>
                            <a:srgbClr val="002060"/>
                          </a:solidFill>
                          <a:latin typeface="+mn-lt"/>
                          <a:cs typeface="Arial" pitchFamily="34" charset="0"/>
                        </a:rPr>
                        <a:t> + Boiled Egg and Fried Potato</a:t>
                      </a:r>
                      <a:endParaRPr lang="en-US" b="0" dirty="0">
                        <a:solidFill>
                          <a:srgbClr val="002060"/>
                        </a:solidFill>
                        <a:latin typeface="+mn-lt"/>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pic>
        <p:nvPicPr>
          <p:cNvPr id="6" name="Picture 5" descr="https://middaymeal.tn.gov.in/img/meal_componant/FDM.jpg"/>
          <p:cNvPicPr/>
          <p:nvPr/>
        </p:nvPicPr>
        <p:blipFill>
          <a:blip r:embed="rId3" cstate="print"/>
          <a:srcRect/>
          <a:stretch>
            <a:fillRect/>
          </a:stretch>
        </p:blipFill>
        <p:spPr bwMode="auto">
          <a:xfrm>
            <a:off x="2109725" y="1676400"/>
            <a:ext cx="709675" cy="709675"/>
          </a:xfrm>
          <a:prstGeom prst="rect">
            <a:avLst/>
          </a:prstGeom>
          <a:noFill/>
          <a:ln w="9525">
            <a:noFill/>
            <a:miter lim="800000"/>
            <a:headEnd/>
            <a:tailEnd/>
          </a:ln>
        </p:spPr>
      </p:pic>
      <p:pic>
        <p:nvPicPr>
          <p:cNvPr id="8" name="Picture 7" descr="https://middaymeal.tn.gov.in/img/meal_componant/FDT.jpg"/>
          <p:cNvPicPr/>
          <p:nvPr/>
        </p:nvPicPr>
        <p:blipFill>
          <a:blip r:embed="rId4" cstate="print"/>
          <a:srcRect/>
          <a:stretch>
            <a:fillRect/>
          </a:stretch>
        </p:blipFill>
        <p:spPr bwMode="auto">
          <a:xfrm>
            <a:off x="2142414" y="2743200"/>
            <a:ext cx="676986" cy="676986"/>
          </a:xfrm>
          <a:prstGeom prst="rect">
            <a:avLst/>
          </a:prstGeom>
          <a:noFill/>
          <a:ln w="9525">
            <a:noFill/>
            <a:miter lim="800000"/>
            <a:headEnd/>
            <a:tailEnd/>
          </a:ln>
        </p:spPr>
      </p:pic>
      <p:pic>
        <p:nvPicPr>
          <p:cNvPr id="9" name="Picture 8" descr="https://middaymeal.tn.gov.in/img/meal_componant/FDW.jpg"/>
          <p:cNvPicPr/>
          <p:nvPr/>
        </p:nvPicPr>
        <p:blipFill>
          <a:blip r:embed="rId5" cstate="print"/>
          <a:srcRect/>
          <a:stretch>
            <a:fillRect/>
          </a:stretch>
        </p:blipFill>
        <p:spPr bwMode="auto">
          <a:xfrm>
            <a:off x="2109716" y="3633716"/>
            <a:ext cx="709684" cy="709684"/>
          </a:xfrm>
          <a:prstGeom prst="rect">
            <a:avLst/>
          </a:prstGeom>
          <a:noFill/>
          <a:ln w="9525">
            <a:noFill/>
            <a:miter lim="800000"/>
            <a:headEnd/>
            <a:tailEnd/>
          </a:ln>
        </p:spPr>
      </p:pic>
      <p:pic>
        <p:nvPicPr>
          <p:cNvPr id="10" name="Picture 9" descr="https://middaymeal.tn.gov.in/img/meal_componant/FDTH.jpg"/>
          <p:cNvPicPr/>
          <p:nvPr/>
        </p:nvPicPr>
        <p:blipFill>
          <a:blip r:embed="rId6" cstate="print"/>
          <a:srcRect/>
          <a:stretch>
            <a:fillRect/>
          </a:stretch>
        </p:blipFill>
        <p:spPr bwMode="auto">
          <a:xfrm>
            <a:off x="2128766" y="4643366"/>
            <a:ext cx="690634" cy="690634"/>
          </a:xfrm>
          <a:prstGeom prst="rect">
            <a:avLst/>
          </a:prstGeom>
          <a:noFill/>
          <a:ln w="9525">
            <a:noFill/>
            <a:miter lim="800000"/>
            <a:headEnd/>
            <a:tailEnd/>
          </a:ln>
        </p:spPr>
      </p:pic>
      <p:pic>
        <p:nvPicPr>
          <p:cNvPr id="11" name="Picture 10" descr="https://middaymeal.tn.gov.in/img/meal_componant/FDF.jpg"/>
          <p:cNvPicPr/>
          <p:nvPr/>
        </p:nvPicPr>
        <p:blipFill>
          <a:blip r:embed="rId7" cstate="print"/>
          <a:srcRect/>
          <a:stretch>
            <a:fillRect/>
          </a:stretch>
        </p:blipFill>
        <p:spPr bwMode="auto">
          <a:xfrm>
            <a:off x="2128766" y="5633966"/>
            <a:ext cx="690634" cy="690634"/>
          </a:xfrm>
          <a:prstGeom prst="rect">
            <a:avLst/>
          </a:prstGeom>
          <a:noFill/>
          <a:ln w="9525">
            <a:noFill/>
            <a:miter lim="800000"/>
            <a:headEnd/>
            <a:tailEnd/>
          </a:ln>
        </p:spPr>
      </p:pic>
      <p:pic>
        <p:nvPicPr>
          <p:cNvPr id="12" name="Picture 11" descr="https://middaymeal.tn.gov.in/img/meal_componant/SDM.jpg"/>
          <p:cNvPicPr/>
          <p:nvPr/>
        </p:nvPicPr>
        <p:blipFill>
          <a:blip r:embed="rId8" cstate="print"/>
          <a:srcRect/>
          <a:stretch>
            <a:fillRect/>
          </a:stretch>
        </p:blipFill>
        <p:spPr bwMode="auto">
          <a:xfrm>
            <a:off x="5696519" y="1676400"/>
            <a:ext cx="704281" cy="704281"/>
          </a:xfrm>
          <a:prstGeom prst="rect">
            <a:avLst/>
          </a:prstGeom>
          <a:noFill/>
          <a:ln w="9525">
            <a:noFill/>
            <a:miter lim="800000"/>
            <a:headEnd/>
            <a:tailEnd/>
          </a:ln>
        </p:spPr>
      </p:pic>
      <p:pic>
        <p:nvPicPr>
          <p:cNvPr id="13" name="Picture 12" descr="https://middaymeal.tn.gov.in/img/meal_componant/SDT.jpg"/>
          <p:cNvPicPr/>
          <p:nvPr/>
        </p:nvPicPr>
        <p:blipFill>
          <a:blip r:embed="rId9" cstate="print"/>
          <a:srcRect/>
          <a:stretch>
            <a:fillRect/>
          </a:stretch>
        </p:blipFill>
        <p:spPr bwMode="auto">
          <a:xfrm>
            <a:off x="5723814" y="2743200"/>
            <a:ext cx="676986" cy="676986"/>
          </a:xfrm>
          <a:prstGeom prst="rect">
            <a:avLst/>
          </a:prstGeom>
          <a:noFill/>
          <a:ln w="9525">
            <a:noFill/>
            <a:miter lim="800000"/>
            <a:headEnd/>
            <a:tailEnd/>
          </a:ln>
        </p:spPr>
      </p:pic>
      <p:pic>
        <p:nvPicPr>
          <p:cNvPr id="14" name="Picture 13" descr="https://middaymeal.tn.gov.in/img/meal_componant/SDW.jpg"/>
          <p:cNvPicPr/>
          <p:nvPr/>
        </p:nvPicPr>
        <p:blipFill>
          <a:blip r:embed="rId10" cstate="print"/>
          <a:srcRect/>
          <a:stretch>
            <a:fillRect/>
          </a:stretch>
        </p:blipFill>
        <p:spPr bwMode="auto">
          <a:xfrm>
            <a:off x="5663820" y="3606420"/>
            <a:ext cx="736980" cy="736980"/>
          </a:xfrm>
          <a:prstGeom prst="rect">
            <a:avLst/>
          </a:prstGeom>
          <a:noFill/>
          <a:ln w="9525">
            <a:noFill/>
            <a:miter lim="800000"/>
            <a:headEnd/>
            <a:tailEnd/>
          </a:ln>
        </p:spPr>
      </p:pic>
      <p:pic>
        <p:nvPicPr>
          <p:cNvPr id="15" name="Picture 14" descr="https://middaymeal.tn.gov.in/img/meal_componant/SDTH.jpg"/>
          <p:cNvPicPr/>
          <p:nvPr/>
        </p:nvPicPr>
        <p:blipFill>
          <a:blip r:embed="rId11" cstate="print"/>
          <a:srcRect/>
          <a:stretch>
            <a:fillRect/>
          </a:stretch>
        </p:blipFill>
        <p:spPr bwMode="auto">
          <a:xfrm>
            <a:off x="5677469" y="4610669"/>
            <a:ext cx="723331" cy="723331"/>
          </a:xfrm>
          <a:prstGeom prst="rect">
            <a:avLst/>
          </a:prstGeom>
          <a:noFill/>
          <a:ln w="9525">
            <a:noFill/>
            <a:miter lim="800000"/>
            <a:headEnd/>
            <a:tailEnd/>
          </a:ln>
        </p:spPr>
      </p:pic>
      <p:pic>
        <p:nvPicPr>
          <p:cNvPr id="16" name="Picture 15" descr="https://middaymeal.tn.gov.in/img/meal_componant/SDF.jpg"/>
          <p:cNvPicPr/>
          <p:nvPr/>
        </p:nvPicPr>
        <p:blipFill>
          <a:blip r:embed="rId12" cstate="print"/>
          <a:srcRect/>
          <a:stretch>
            <a:fillRect/>
          </a:stretch>
        </p:blipFill>
        <p:spPr bwMode="auto">
          <a:xfrm>
            <a:off x="5715000" y="5562600"/>
            <a:ext cx="723331" cy="723331"/>
          </a:xfrm>
          <a:prstGeom prst="rect">
            <a:avLst/>
          </a:prstGeom>
          <a:noFill/>
          <a:ln w="9525">
            <a:noFill/>
            <a:miter lim="800000"/>
            <a:headEnd/>
            <a:tailEnd/>
          </a:ln>
        </p:spPr>
      </p:pic>
      <p:pic>
        <p:nvPicPr>
          <p:cNvPr id="17" name="Picture 5" descr="C:\Documents and Settings\user\Desktop\LOGO\MDM_LOGO_JPEG.JPG"/>
          <p:cNvPicPr>
            <a:picLocks noChangeAspect="1" noChangeArrowheads="1"/>
          </p:cNvPicPr>
          <p:nvPr/>
        </p:nvPicPr>
        <p:blipFill>
          <a:blip r:embed="rId13"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cxnSp>
        <p:nvCxnSpPr>
          <p:cNvPr id="20" name="Straight Connector 19"/>
          <p:cNvCxnSpPr/>
          <p:nvPr/>
        </p:nvCxnSpPr>
        <p:spPr>
          <a:xfrm rot="5400000">
            <a:off x="805" y="3732996"/>
            <a:ext cx="5791200" cy="1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13596" y="3732995"/>
            <a:ext cx="5791200" cy="1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515404" y="3732996"/>
            <a:ext cx="5791200" cy="1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3658404" y="3732996"/>
            <a:ext cx="5791200" cy="1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26670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3579812"/>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44958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 y="54102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14478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 y="66294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33400" y="836612"/>
            <a:ext cx="8229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0" y="762000"/>
            <a:ext cx="6096000" cy="914400"/>
          </a:xfrm>
          <a:ln>
            <a:noFill/>
          </a:ln>
        </p:spPr>
        <p:txBody>
          <a:bodyPr/>
          <a:lstStyle/>
          <a:p>
            <a:pPr algn="ctr" eaLnBrk="1" hangingPunct="1"/>
            <a:r>
              <a:rPr lang="en-US" sz="2400" b="1" u="sng" dirty="0" smtClean="0">
                <a:solidFill>
                  <a:srgbClr val="990033"/>
                </a:solidFill>
                <a:latin typeface="Arial" charset="0"/>
                <a:cs typeface="Arial" charset="0"/>
              </a:rPr>
              <a:t>Nutrition Provided to the  children under</a:t>
            </a:r>
            <a:br>
              <a:rPr lang="en-US" sz="2400" b="1" u="sng" dirty="0" smtClean="0">
                <a:solidFill>
                  <a:srgbClr val="990033"/>
                </a:solidFill>
                <a:latin typeface="Arial" charset="0"/>
                <a:cs typeface="Arial" charset="0"/>
              </a:rPr>
            </a:br>
            <a:r>
              <a:rPr lang="en-US" sz="2400" b="1" u="sng" dirty="0" smtClean="0">
                <a:solidFill>
                  <a:srgbClr val="990033"/>
                </a:solidFill>
                <a:latin typeface="Arial" charset="0"/>
                <a:cs typeface="Arial" charset="0"/>
              </a:rPr>
              <a:t>Mid Day Meals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graphicFrame>
        <p:nvGraphicFramePr>
          <p:cNvPr id="6" name="Table 5"/>
          <p:cNvGraphicFramePr>
            <a:graphicFrameLocks noGrp="1"/>
          </p:cNvGraphicFramePr>
          <p:nvPr/>
        </p:nvGraphicFramePr>
        <p:xfrm>
          <a:off x="625157" y="1981200"/>
          <a:ext cx="7680643" cy="3962400"/>
        </p:xfrm>
        <a:graphic>
          <a:graphicData uri="http://schemas.openxmlformats.org/drawingml/2006/table">
            <a:tbl>
              <a:tblPr firstRow="1" bandRow="1">
                <a:tableStyleId>{5C22544A-7EE6-4342-B048-85BDC9FD1C3A}</a:tableStyleId>
              </a:tblPr>
              <a:tblGrid>
                <a:gridCol w="838200"/>
                <a:gridCol w="1889443"/>
                <a:gridCol w="1219200"/>
                <a:gridCol w="1219200"/>
                <a:gridCol w="1143000"/>
                <a:gridCol w="1371600"/>
              </a:tblGrid>
              <a:tr h="974618">
                <a:tc rowSpan="2">
                  <a:txBody>
                    <a:bodyPr/>
                    <a:lstStyle/>
                    <a:p>
                      <a:pPr algn="ctr"/>
                      <a:r>
                        <a:rPr lang="en-US" sz="2000" dirty="0" smtClean="0">
                          <a:solidFill>
                            <a:srgbClr val="660066"/>
                          </a:solidFill>
                          <a:latin typeface="Arial" pitchFamily="34" charset="0"/>
                          <a:cs typeface="Arial" pitchFamily="34" charset="0"/>
                        </a:rPr>
                        <a:t>S. No</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000" dirty="0" smtClean="0">
                          <a:solidFill>
                            <a:srgbClr val="660066"/>
                          </a:solidFill>
                          <a:latin typeface="Arial" pitchFamily="34" charset="0"/>
                          <a:cs typeface="Arial" pitchFamily="34" charset="0"/>
                        </a:rPr>
                        <a:t>Stage</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2000" dirty="0" smtClean="0">
                          <a:solidFill>
                            <a:srgbClr val="660066"/>
                          </a:solidFill>
                          <a:latin typeface="Arial" pitchFamily="34" charset="0"/>
                          <a:cs typeface="Arial" pitchFamily="34" charset="0"/>
                        </a:rPr>
                        <a:t>GOI Norms</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sz="2000" dirty="0" smtClean="0">
                          <a:solidFill>
                            <a:srgbClr val="660066"/>
                          </a:solidFill>
                          <a:latin typeface="Arial" pitchFamily="34" charset="0"/>
                          <a:cs typeface="Arial" pitchFamily="34" charset="0"/>
                        </a:rPr>
                        <a:t>State Government Provision</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r>
              <a:tr h="1059892">
                <a:tc vMerge="1">
                  <a:txBody>
                    <a:bodyPr/>
                    <a:lstStyle/>
                    <a:p>
                      <a:endParaRPr lang="en-US" dirty="0"/>
                    </a:p>
                  </a:txBody>
                  <a:tcPr/>
                </a:tc>
                <a:tc vMerge="1">
                  <a:txBody>
                    <a:bodyPr/>
                    <a:lstStyle/>
                    <a:p>
                      <a:endParaRPr lang="en-US" dirty="0"/>
                    </a:p>
                  </a:txBody>
                  <a:tcPr/>
                </a:tc>
                <a:tc>
                  <a:txBody>
                    <a:bodyPr/>
                    <a:lstStyle/>
                    <a:p>
                      <a:pPr algn="ctr"/>
                      <a:r>
                        <a:rPr lang="en-US" sz="2000" dirty="0" smtClean="0">
                          <a:solidFill>
                            <a:srgbClr val="660066"/>
                          </a:solidFill>
                          <a:latin typeface="Arial" pitchFamily="34" charset="0"/>
                          <a:cs typeface="Arial" pitchFamily="34" charset="0"/>
                        </a:rPr>
                        <a:t>Calories             (In</a:t>
                      </a:r>
                      <a:r>
                        <a:rPr lang="en-US" sz="2000" baseline="0" dirty="0" smtClean="0">
                          <a:solidFill>
                            <a:srgbClr val="660066"/>
                          </a:solidFill>
                          <a:latin typeface="Arial" pitchFamily="34" charset="0"/>
                          <a:cs typeface="Arial" pitchFamily="34" charset="0"/>
                        </a:rPr>
                        <a:t> </a:t>
                      </a:r>
                      <a:r>
                        <a:rPr lang="en-US" sz="2000" baseline="0" dirty="0" err="1" smtClean="0">
                          <a:solidFill>
                            <a:srgbClr val="660066"/>
                          </a:solidFill>
                          <a:latin typeface="Arial" pitchFamily="34" charset="0"/>
                          <a:cs typeface="Arial" pitchFamily="34" charset="0"/>
                        </a:rPr>
                        <a:t>Kcl</a:t>
                      </a:r>
                      <a:r>
                        <a:rPr lang="en-US" sz="2000" baseline="0" dirty="0" smtClean="0">
                          <a:solidFill>
                            <a:srgbClr val="660066"/>
                          </a:solidFill>
                          <a:latin typeface="Arial" pitchFamily="34" charset="0"/>
                          <a:cs typeface="Arial" pitchFamily="34" charset="0"/>
                        </a:rPr>
                        <a:t>)</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660066"/>
                          </a:solidFill>
                          <a:latin typeface="Arial" pitchFamily="34" charset="0"/>
                          <a:cs typeface="Arial" pitchFamily="34" charset="0"/>
                        </a:rPr>
                        <a:t>Protein (In </a:t>
                      </a:r>
                      <a:r>
                        <a:rPr lang="en-US" sz="2000" dirty="0" err="1" smtClean="0">
                          <a:solidFill>
                            <a:srgbClr val="660066"/>
                          </a:solidFill>
                          <a:latin typeface="Arial" pitchFamily="34" charset="0"/>
                          <a:cs typeface="Arial" pitchFamily="34" charset="0"/>
                        </a:rPr>
                        <a:t>gms</a:t>
                      </a:r>
                      <a:r>
                        <a:rPr lang="en-US" sz="2000" dirty="0" smtClean="0">
                          <a:solidFill>
                            <a:srgbClr val="660066"/>
                          </a:solidFill>
                          <a:latin typeface="Arial" pitchFamily="34" charset="0"/>
                          <a:cs typeface="Arial" pitchFamily="34" charset="0"/>
                        </a:rPr>
                        <a:t>)</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660066"/>
                          </a:solidFill>
                          <a:latin typeface="Arial" pitchFamily="34" charset="0"/>
                          <a:cs typeface="Arial" pitchFamily="34" charset="0"/>
                        </a:rPr>
                        <a:t>Calories    (In</a:t>
                      </a:r>
                      <a:r>
                        <a:rPr lang="en-US" sz="2000" baseline="0" dirty="0" smtClean="0">
                          <a:solidFill>
                            <a:srgbClr val="660066"/>
                          </a:solidFill>
                          <a:latin typeface="Arial" pitchFamily="34" charset="0"/>
                          <a:cs typeface="Arial" pitchFamily="34" charset="0"/>
                        </a:rPr>
                        <a:t> </a:t>
                      </a:r>
                      <a:r>
                        <a:rPr lang="en-US" sz="2000" baseline="0" dirty="0" err="1" smtClean="0">
                          <a:solidFill>
                            <a:srgbClr val="660066"/>
                          </a:solidFill>
                          <a:latin typeface="Arial" pitchFamily="34" charset="0"/>
                          <a:cs typeface="Arial" pitchFamily="34" charset="0"/>
                        </a:rPr>
                        <a:t>Kcl</a:t>
                      </a:r>
                      <a:r>
                        <a:rPr lang="en-US" sz="2000" baseline="0" dirty="0" smtClean="0">
                          <a:solidFill>
                            <a:srgbClr val="660066"/>
                          </a:solidFill>
                          <a:latin typeface="Arial" pitchFamily="34" charset="0"/>
                          <a:cs typeface="Arial" pitchFamily="34" charset="0"/>
                        </a:rPr>
                        <a:t>)</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660066"/>
                          </a:solidFill>
                          <a:latin typeface="Arial" pitchFamily="34" charset="0"/>
                          <a:cs typeface="Arial" pitchFamily="34" charset="0"/>
                        </a:rPr>
                        <a:t>Protein           (In </a:t>
                      </a:r>
                      <a:r>
                        <a:rPr lang="en-US" sz="2000" dirty="0" err="1" smtClean="0">
                          <a:solidFill>
                            <a:srgbClr val="660066"/>
                          </a:solidFill>
                          <a:latin typeface="Arial" pitchFamily="34" charset="0"/>
                          <a:cs typeface="Arial" pitchFamily="34" charset="0"/>
                        </a:rPr>
                        <a:t>gms</a:t>
                      </a:r>
                      <a:r>
                        <a:rPr lang="en-US" sz="2000" dirty="0" smtClean="0">
                          <a:solidFill>
                            <a:srgbClr val="660066"/>
                          </a:solidFill>
                          <a:latin typeface="Arial" pitchFamily="34" charset="0"/>
                          <a:cs typeface="Arial" pitchFamily="34" charset="0"/>
                        </a:rPr>
                        <a:t>)</a:t>
                      </a:r>
                      <a:endParaRPr lang="en-US" sz="2000" dirty="0">
                        <a:solidFill>
                          <a:srgbClr val="660066"/>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01951">
                <a:tc>
                  <a:txBody>
                    <a:bodyPr/>
                    <a:lstStyle/>
                    <a:p>
                      <a:pPr algn="ctr"/>
                      <a:r>
                        <a:rPr lang="en-US" sz="2000" dirty="0" smtClean="0">
                          <a:solidFill>
                            <a:srgbClr val="002060"/>
                          </a:solidFill>
                          <a:latin typeface="Arial" pitchFamily="34" charset="0"/>
                          <a:cs typeface="Arial" pitchFamily="34" charset="0"/>
                        </a:rPr>
                        <a:t>1.</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Primary</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450</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12</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553.30</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18.12</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5939">
                <a:tc>
                  <a:txBody>
                    <a:bodyPr/>
                    <a:lstStyle/>
                    <a:p>
                      <a:pPr algn="ctr"/>
                      <a:r>
                        <a:rPr lang="en-US" sz="2000" dirty="0" smtClean="0">
                          <a:solidFill>
                            <a:srgbClr val="002060"/>
                          </a:solidFill>
                          <a:latin typeface="Arial" pitchFamily="34" charset="0"/>
                          <a:cs typeface="Arial" pitchFamily="34" charset="0"/>
                        </a:rPr>
                        <a:t>2.</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Upper Primary</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700</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20</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733.86</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rgbClr val="002060"/>
                          </a:solidFill>
                          <a:latin typeface="Arial" pitchFamily="34" charset="0"/>
                          <a:cs typeface="Arial" pitchFamily="34" charset="0"/>
                        </a:rPr>
                        <a:t>21.64</a:t>
                      </a:r>
                      <a:endParaRPr lang="en-US" sz="2000" dirty="0">
                        <a:solidFill>
                          <a:srgbClr val="002060"/>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ectangle 4"/>
          <p:cNvSpPr/>
          <p:nvPr/>
        </p:nvSpPr>
        <p:spPr>
          <a:xfrm>
            <a:off x="609600" y="762000"/>
            <a:ext cx="7772400" cy="2554545"/>
          </a:xfrm>
          <a:prstGeom prst="rect">
            <a:avLst/>
          </a:prstGeom>
        </p:spPr>
        <p:txBody>
          <a:bodyPr wrap="square">
            <a:spAutoFit/>
          </a:bodyPr>
          <a:lstStyle/>
          <a:p>
            <a:pPr marL="457200" lvl="0" indent="-457200" algn="just" fontAlgn="auto">
              <a:spcBef>
                <a:spcPts val="0"/>
              </a:spcBef>
              <a:spcAft>
                <a:spcPts val="0"/>
              </a:spcAft>
              <a:buClr>
                <a:srgbClr val="660066"/>
              </a:buClr>
              <a:buFont typeface="Wingdings" pitchFamily="2" charset="2"/>
              <a:buChar char="v"/>
              <a:defRPr/>
            </a:pPr>
            <a:r>
              <a:rPr lang="en-US" sz="2000" dirty="0" smtClean="0">
                <a:solidFill>
                  <a:srgbClr val="000099"/>
                </a:solidFill>
                <a:latin typeface="Arial" pitchFamily="34" charset="0"/>
                <a:cs typeface="Arial" pitchFamily="34" charset="0"/>
              </a:rPr>
              <a:t>Eggs are served to all enrolled beneficiaries from 1</a:t>
            </a:r>
            <a:r>
              <a:rPr lang="en-US" sz="2000" baseline="30000" dirty="0" smtClean="0">
                <a:solidFill>
                  <a:srgbClr val="000099"/>
                </a:solidFill>
                <a:latin typeface="Arial" pitchFamily="34" charset="0"/>
                <a:cs typeface="Arial" pitchFamily="34" charset="0"/>
              </a:rPr>
              <a:t>st</a:t>
            </a:r>
            <a:r>
              <a:rPr lang="en-US" sz="2000" dirty="0" smtClean="0">
                <a:solidFill>
                  <a:srgbClr val="000099"/>
                </a:solidFill>
                <a:latin typeface="Arial" pitchFamily="34" charset="0"/>
                <a:cs typeface="Arial" pitchFamily="34" charset="0"/>
              </a:rPr>
              <a:t> std to 10</a:t>
            </a:r>
            <a:r>
              <a:rPr lang="en-US" sz="2000" baseline="30000" dirty="0" smtClean="0">
                <a:solidFill>
                  <a:srgbClr val="000099"/>
                </a:solidFill>
                <a:latin typeface="Arial" pitchFamily="34" charset="0"/>
                <a:cs typeface="Arial" pitchFamily="34" charset="0"/>
              </a:rPr>
              <a:t>th</a:t>
            </a:r>
            <a:r>
              <a:rPr lang="en-US" sz="2000" dirty="0" smtClean="0">
                <a:solidFill>
                  <a:srgbClr val="000099"/>
                </a:solidFill>
                <a:latin typeface="Arial" pitchFamily="34" charset="0"/>
                <a:cs typeface="Arial" pitchFamily="34" charset="0"/>
              </a:rPr>
              <a:t> std on all school working days out of State budget.</a:t>
            </a:r>
          </a:p>
          <a:p>
            <a:pPr marL="457200" lvl="0" indent="-457200" algn="just" fontAlgn="auto">
              <a:spcBef>
                <a:spcPts val="0"/>
              </a:spcBef>
              <a:spcAft>
                <a:spcPts val="0"/>
              </a:spcAft>
              <a:buClr>
                <a:srgbClr val="660066"/>
              </a:buClr>
              <a:buFont typeface="Wingdings" pitchFamily="2" charset="2"/>
              <a:buChar char="v"/>
              <a:defRPr/>
            </a:pPr>
            <a:endParaRPr lang="en-US" sz="2000" dirty="0" smtClean="0">
              <a:solidFill>
                <a:srgbClr val="000099"/>
              </a:solidFill>
              <a:latin typeface="Arial" pitchFamily="34" charset="0"/>
              <a:cs typeface="Arial" pitchFamily="34" charset="0"/>
            </a:endParaRPr>
          </a:p>
          <a:p>
            <a:pPr marL="457200" lvl="0" indent="-457200" algn="just" fontAlgn="auto">
              <a:spcBef>
                <a:spcPts val="0"/>
              </a:spcBef>
              <a:spcAft>
                <a:spcPts val="0"/>
              </a:spcAft>
              <a:buClr>
                <a:srgbClr val="660066"/>
              </a:buClr>
              <a:buFont typeface="Wingdings" pitchFamily="2" charset="2"/>
              <a:buChar char="v"/>
              <a:defRPr/>
            </a:pPr>
            <a:r>
              <a:rPr lang="en-US" sz="2000" dirty="0" smtClean="0">
                <a:solidFill>
                  <a:srgbClr val="000099"/>
                </a:solidFill>
                <a:latin typeface="Arial" pitchFamily="34" charset="0"/>
                <a:cs typeface="Arial" pitchFamily="34" charset="0"/>
              </a:rPr>
              <a:t>Coloring  scheme for eggs to prevent pilferage and staleness. </a:t>
            </a:r>
          </a:p>
          <a:p>
            <a:pPr marL="457200" lvl="0" indent="-457200" algn="just" fontAlgn="auto">
              <a:spcBef>
                <a:spcPts val="0"/>
              </a:spcBef>
              <a:spcAft>
                <a:spcPts val="0"/>
              </a:spcAft>
              <a:buClr>
                <a:srgbClr val="660066"/>
              </a:buClr>
              <a:buFont typeface="Wingdings" pitchFamily="2" charset="2"/>
              <a:buChar char="v"/>
              <a:defRPr/>
            </a:pPr>
            <a:endParaRPr lang="en-US" sz="2000" dirty="0" smtClean="0">
              <a:solidFill>
                <a:srgbClr val="000099"/>
              </a:solidFill>
              <a:latin typeface="Arial" pitchFamily="34" charset="0"/>
              <a:cs typeface="Arial" pitchFamily="34" charset="0"/>
            </a:endParaRPr>
          </a:p>
          <a:p>
            <a:pPr marL="457200" indent="-457200" algn="just">
              <a:buClr>
                <a:srgbClr val="660066"/>
              </a:buClr>
              <a:buFont typeface="Wingdings" pitchFamily="2" charset="2"/>
              <a:buChar char="v"/>
              <a:defRPr/>
            </a:pPr>
            <a:r>
              <a:rPr lang="en-US" sz="2000" dirty="0" smtClean="0">
                <a:solidFill>
                  <a:srgbClr val="000099"/>
                </a:solidFill>
                <a:latin typeface="Arial" pitchFamily="34" charset="0"/>
                <a:cs typeface="Arial" pitchFamily="34" charset="0"/>
              </a:rPr>
              <a:t>Banana weighing 100 gm is provided as an alternate to children  who are not accustomed to eating egg</a:t>
            </a:r>
          </a:p>
          <a:p>
            <a:pPr marL="457200" lvl="0" indent="-457200" algn="just" fontAlgn="auto">
              <a:spcBef>
                <a:spcPts val="0"/>
              </a:spcBef>
              <a:spcAft>
                <a:spcPts val="0"/>
              </a:spcAft>
              <a:buClr>
                <a:srgbClr val="FF0000"/>
              </a:buClr>
              <a:buFont typeface="Arial" pitchFamily="34" charset="0"/>
              <a:buChar char="•"/>
              <a:defRPr/>
            </a:pPr>
            <a:endParaRPr lang="en-US" sz="2000" dirty="0" smtClean="0">
              <a:solidFill>
                <a:srgbClr val="0000FF"/>
              </a:solidFill>
              <a:latin typeface="Arial" pitchFamily="34" charset="0"/>
              <a:cs typeface="Arial" pitchFamily="34" charset="0"/>
            </a:endParaRPr>
          </a:p>
        </p:txBody>
      </p:sp>
      <p:sp>
        <p:nvSpPr>
          <p:cNvPr id="6" name="Title 1"/>
          <p:cNvSpPr txBox="1">
            <a:spLocks/>
          </p:cNvSpPr>
          <p:nvPr/>
        </p:nvSpPr>
        <p:spPr>
          <a:xfrm>
            <a:off x="5867400" y="0"/>
            <a:ext cx="3276600" cy="457200"/>
          </a:xfrm>
          <a:prstGeom prst="rect">
            <a:avLst/>
          </a:prstGeom>
          <a:ln>
            <a:noFill/>
          </a:ln>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99"/>
                </a:solidFill>
                <a:effectLst/>
                <a:uLnTx/>
                <a:uFillTx/>
                <a:latin typeface="Arial" pitchFamily="34" charset="0"/>
                <a:ea typeface="+mj-ea"/>
                <a:cs typeface="Arial" pitchFamily="34" charset="0"/>
              </a:rPr>
              <a:t>Best Practices - contd.,</a:t>
            </a:r>
          </a:p>
        </p:txBody>
      </p:sp>
      <p:pic>
        <p:nvPicPr>
          <p:cNvPr id="7" name="Picture 4"/>
          <p:cNvPicPr>
            <a:picLocks noChangeAspect="1" noChangeArrowheads="1"/>
          </p:cNvPicPr>
          <p:nvPr/>
        </p:nvPicPr>
        <p:blipFill>
          <a:blip r:embed="rId2"/>
          <a:srcRect/>
          <a:stretch>
            <a:fillRect/>
          </a:stretch>
        </p:blipFill>
        <p:spPr bwMode="auto">
          <a:xfrm>
            <a:off x="3876675" y="3200401"/>
            <a:ext cx="1000125" cy="1219200"/>
          </a:xfrm>
          <a:prstGeom prst="rect">
            <a:avLst/>
          </a:prstGeom>
          <a:noFill/>
        </p:spPr>
      </p:pic>
      <p:pic>
        <p:nvPicPr>
          <p:cNvPr id="8" name="Picture 6"/>
          <p:cNvPicPr>
            <a:picLocks noChangeAspect="1" noChangeArrowheads="1"/>
          </p:cNvPicPr>
          <p:nvPr/>
        </p:nvPicPr>
        <p:blipFill>
          <a:blip r:embed="rId3">
            <a:lum bright="-16000" contrast="26000"/>
          </a:blip>
          <a:srcRect/>
          <a:stretch>
            <a:fillRect/>
          </a:stretch>
        </p:blipFill>
        <p:spPr bwMode="auto">
          <a:xfrm>
            <a:off x="2581275" y="3200400"/>
            <a:ext cx="1000125" cy="1219200"/>
          </a:xfrm>
          <a:prstGeom prst="rect">
            <a:avLst/>
          </a:prstGeom>
          <a:noFill/>
        </p:spPr>
      </p:pic>
      <p:pic>
        <p:nvPicPr>
          <p:cNvPr id="9" name="Picture 35"/>
          <p:cNvPicPr>
            <a:picLocks noChangeAspect="1" noChangeArrowheads="1"/>
          </p:cNvPicPr>
          <p:nvPr/>
        </p:nvPicPr>
        <p:blipFill>
          <a:blip r:embed="rId4"/>
          <a:srcRect/>
          <a:stretch>
            <a:fillRect/>
          </a:stretch>
        </p:blipFill>
        <p:spPr bwMode="auto">
          <a:xfrm>
            <a:off x="1219200" y="3200400"/>
            <a:ext cx="1076325" cy="1219200"/>
          </a:xfrm>
          <a:prstGeom prst="rect">
            <a:avLst/>
          </a:prstGeom>
          <a:noFill/>
        </p:spPr>
      </p:pic>
      <p:pic>
        <p:nvPicPr>
          <p:cNvPr id="10" name="Picture 47" descr="https://encrypted-tbn3.gstatic.com/images?q=tbn:ANd9GcTlOmhYzP4s3v5Vm_sWro-IcGsc5FL3XJ7B4RG9fAsNwdlURT68xg"/>
          <p:cNvPicPr>
            <a:picLocks noChangeAspect="1" noChangeArrowheads="1"/>
          </p:cNvPicPr>
          <p:nvPr/>
        </p:nvPicPr>
        <p:blipFill>
          <a:blip r:embed="rId5"/>
          <a:srcRect/>
          <a:stretch>
            <a:fillRect/>
          </a:stretch>
        </p:blipFill>
        <p:spPr bwMode="auto">
          <a:xfrm>
            <a:off x="5901906" y="3124200"/>
            <a:ext cx="2175294" cy="1524000"/>
          </a:xfrm>
          <a:prstGeom prst="rect">
            <a:avLst/>
          </a:prstGeom>
          <a:noFill/>
        </p:spPr>
      </p:pic>
      <p:pic>
        <p:nvPicPr>
          <p:cNvPr id="11" name="Picture 38" descr="http://www.speedyremedies.com/wp-content/uploads/2012/01/curry-leaf-benefit.jpg"/>
          <p:cNvPicPr>
            <a:picLocks noChangeAspect="1" noChangeArrowheads="1"/>
          </p:cNvPicPr>
          <p:nvPr/>
        </p:nvPicPr>
        <p:blipFill>
          <a:blip r:embed="rId6"/>
          <a:srcRect/>
          <a:stretch>
            <a:fillRect/>
          </a:stretch>
        </p:blipFill>
        <p:spPr bwMode="auto">
          <a:xfrm>
            <a:off x="5886051" y="4756029"/>
            <a:ext cx="2191149" cy="1524000"/>
          </a:xfrm>
          <a:prstGeom prst="rect">
            <a:avLst/>
          </a:prstGeom>
          <a:noFill/>
        </p:spPr>
      </p:pic>
      <p:sp>
        <p:nvSpPr>
          <p:cNvPr id="12" name="Rectangle 11"/>
          <p:cNvSpPr/>
          <p:nvPr/>
        </p:nvSpPr>
        <p:spPr>
          <a:xfrm>
            <a:off x="1143000" y="4724400"/>
            <a:ext cx="3820074" cy="1338828"/>
          </a:xfrm>
          <a:prstGeom prst="rect">
            <a:avLst/>
          </a:prstGeom>
        </p:spPr>
        <p:txBody>
          <a:bodyPr wrap="square">
            <a:spAutoFit/>
          </a:bodyPr>
          <a:lstStyle/>
          <a:p>
            <a:pPr algn="just">
              <a:lnSpc>
                <a:spcPct val="150000"/>
              </a:lnSpc>
              <a:tabLst>
                <a:tab pos="457200" algn="l"/>
              </a:tabLst>
            </a:pPr>
            <a:r>
              <a:rPr lang="en-US" spc="15" dirty="0" smtClean="0">
                <a:solidFill>
                  <a:srgbClr val="000099"/>
                </a:solidFill>
                <a:latin typeface="Arial"/>
                <a:ea typeface="Arial"/>
                <a:cs typeface="Times New Roman"/>
              </a:rPr>
              <a:t>During 1</a:t>
            </a:r>
            <a:r>
              <a:rPr lang="en-US" spc="15" baseline="30000" dirty="0" smtClean="0">
                <a:solidFill>
                  <a:srgbClr val="000099"/>
                </a:solidFill>
                <a:latin typeface="Arial"/>
                <a:ea typeface="Arial"/>
                <a:cs typeface="Times New Roman"/>
              </a:rPr>
              <a:t>st</a:t>
            </a:r>
            <a:r>
              <a:rPr lang="en-US" spc="15" dirty="0" smtClean="0">
                <a:solidFill>
                  <a:srgbClr val="000099"/>
                </a:solidFill>
                <a:latin typeface="Arial"/>
                <a:ea typeface="Arial"/>
                <a:cs typeface="Times New Roman"/>
              </a:rPr>
              <a:t> and 3</a:t>
            </a:r>
            <a:r>
              <a:rPr lang="en-US" spc="15" baseline="30000" dirty="0" smtClean="0">
                <a:solidFill>
                  <a:srgbClr val="000099"/>
                </a:solidFill>
                <a:latin typeface="Arial"/>
                <a:ea typeface="Arial"/>
                <a:cs typeface="Times New Roman"/>
              </a:rPr>
              <a:t>rd</a:t>
            </a:r>
            <a:r>
              <a:rPr lang="en-US" spc="15" dirty="0" smtClean="0">
                <a:solidFill>
                  <a:srgbClr val="000099"/>
                </a:solidFill>
                <a:latin typeface="Arial"/>
                <a:ea typeface="Arial"/>
                <a:cs typeface="Times New Roman"/>
              </a:rPr>
              <a:t> week, on Friday Curry leaf rice (or) </a:t>
            </a:r>
            <a:r>
              <a:rPr lang="en-US" spc="15" dirty="0" err="1" smtClean="0">
                <a:solidFill>
                  <a:srgbClr val="000099"/>
                </a:solidFill>
                <a:latin typeface="Arial"/>
                <a:ea typeface="Arial"/>
                <a:cs typeface="Times New Roman"/>
              </a:rPr>
              <a:t>Keerai</a:t>
            </a:r>
            <a:r>
              <a:rPr lang="en-US" spc="15" dirty="0" smtClean="0">
                <a:solidFill>
                  <a:srgbClr val="000099"/>
                </a:solidFill>
                <a:latin typeface="Arial"/>
                <a:ea typeface="Arial"/>
                <a:cs typeface="Times New Roman"/>
              </a:rPr>
              <a:t> </a:t>
            </a:r>
            <a:r>
              <a:rPr lang="en-US" spc="15" dirty="0" err="1" smtClean="0">
                <a:solidFill>
                  <a:srgbClr val="000099"/>
                </a:solidFill>
                <a:latin typeface="Arial"/>
                <a:ea typeface="Arial"/>
                <a:cs typeface="Times New Roman"/>
              </a:rPr>
              <a:t>sadham</a:t>
            </a:r>
            <a:r>
              <a:rPr lang="en-US" spc="15" dirty="0" smtClean="0">
                <a:solidFill>
                  <a:srgbClr val="000099"/>
                </a:solidFill>
                <a:latin typeface="Arial"/>
                <a:ea typeface="Arial"/>
                <a:cs typeface="Times New Roman"/>
              </a:rPr>
              <a:t> should be provided to the children</a:t>
            </a:r>
            <a:endParaRPr lang="en-US" dirty="0">
              <a:solidFill>
                <a:srgbClr val="000099"/>
              </a:solidFill>
              <a:ea typeface="Times New Roman"/>
              <a:cs typeface="Times New Roman"/>
            </a:endParaRPr>
          </a:p>
        </p:txBody>
      </p:sp>
      <p:pic>
        <p:nvPicPr>
          <p:cNvPr id="13" name="Picture 5" descr="C:\Documents and Settings\user\Desktop\LOGO\MDM_LOGO_JPEG.JPG"/>
          <p:cNvPicPr>
            <a:picLocks noChangeAspect="1" noChangeArrowheads="1"/>
          </p:cNvPicPr>
          <p:nvPr/>
        </p:nvPicPr>
        <p:blipFill>
          <a:blip r:embed="rId7"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Title 1"/>
          <p:cNvSpPr txBox="1">
            <a:spLocks/>
          </p:cNvSpPr>
          <p:nvPr/>
        </p:nvSpPr>
        <p:spPr>
          <a:xfrm>
            <a:off x="5334000" y="152400"/>
            <a:ext cx="3657600" cy="457200"/>
          </a:xfrm>
          <a:prstGeom prst="rect">
            <a:avLst/>
          </a:prstGeom>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lumMod val="75000"/>
                  </a:schemeClr>
                </a:solidFill>
                <a:effectLst/>
                <a:uLnTx/>
                <a:uFillTx/>
                <a:latin typeface="Arial" pitchFamily="34" charset="0"/>
                <a:ea typeface="+mj-ea"/>
                <a:cs typeface="Arial" pitchFamily="34" charset="0"/>
              </a:rPr>
              <a:t>Best Practices - contd.,</a:t>
            </a:r>
          </a:p>
        </p:txBody>
      </p:sp>
      <p:graphicFrame>
        <p:nvGraphicFramePr>
          <p:cNvPr id="6" name="Table 5"/>
          <p:cNvGraphicFramePr>
            <a:graphicFrameLocks noGrp="1"/>
          </p:cNvGraphicFramePr>
          <p:nvPr/>
        </p:nvGraphicFramePr>
        <p:xfrm>
          <a:off x="609600" y="914401"/>
          <a:ext cx="8305800" cy="5714999"/>
        </p:xfrm>
        <a:graphic>
          <a:graphicData uri="http://schemas.openxmlformats.org/drawingml/2006/table">
            <a:tbl>
              <a:tblPr/>
              <a:tblGrid>
                <a:gridCol w="4568656"/>
                <a:gridCol w="3737144"/>
              </a:tblGrid>
              <a:tr h="5714999">
                <a:tc>
                  <a:txBody>
                    <a:bodyPr/>
                    <a:lstStyle/>
                    <a:p>
                      <a:pPr marL="0" marR="0" algn="just">
                        <a:lnSpc>
                          <a:spcPct val="115000"/>
                        </a:lnSpc>
                        <a:spcBef>
                          <a:spcPts val="0"/>
                        </a:spcBef>
                        <a:spcAft>
                          <a:spcPts val="600"/>
                        </a:spcAft>
                        <a:buFont typeface="Wingdings" pitchFamily="2" charset="2"/>
                        <a:buChar char="§"/>
                      </a:pPr>
                      <a:r>
                        <a:rPr lang="en-US" sz="1800" baseline="0" dirty="0" smtClean="0">
                          <a:solidFill>
                            <a:srgbClr val="000099"/>
                          </a:solidFill>
                          <a:highlight>
                            <a:srgbClr val="FFFFFF"/>
                          </a:highlight>
                          <a:latin typeface="Arial"/>
                          <a:ea typeface="Calibri"/>
                          <a:cs typeface="Times New Roman"/>
                        </a:rPr>
                        <a:t> </a:t>
                      </a:r>
                      <a:r>
                        <a:rPr lang="en-US" sz="1800" dirty="0" smtClean="0">
                          <a:solidFill>
                            <a:srgbClr val="000099"/>
                          </a:solidFill>
                          <a:highlight>
                            <a:srgbClr val="FFFFFF"/>
                          </a:highlight>
                          <a:latin typeface="Arial"/>
                          <a:ea typeface="Calibri"/>
                          <a:cs typeface="Times New Roman"/>
                        </a:rPr>
                        <a:t>During </a:t>
                      </a:r>
                      <a:r>
                        <a:rPr lang="en-US" sz="1800" dirty="0">
                          <a:solidFill>
                            <a:srgbClr val="000099"/>
                          </a:solidFill>
                          <a:highlight>
                            <a:srgbClr val="FFFFFF"/>
                          </a:highlight>
                          <a:latin typeface="Arial"/>
                          <a:ea typeface="Calibri"/>
                          <a:cs typeface="Times New Roman"/>
                        </a:rPr>
                        <a:t>first and third week of a month, on Tuesday, 20 </a:t>
                      </a:r>
                      <a:r>
                        <a:rPr lang="en-US" sz="1800" dirty="0" err="1">
                          <a:solidFill>
                            <a:srgbClr val="000099"/>
                          </a:solidFill>
                          <a:highlight>
                            <a:srgbClr val="FFFFFF"/>
                          </a:highlight>
                          <a:latin typeface="Arial"/>
                          <a:ea typeface="Calibri"/>
                          <a:cs typeface="Times New Roman"/>
                        </a:rPr>
                        <a:t>gms</a:t>
                      </a:r>
                      <a:r>
                        <a:rPr lang="en-US" sz="1800" dirty="0">
                          <a:solidFill>
                            <a:srgbClr val="000099"/>
                          </a:solidFill>
                          <a:highlight>
                            <a:srgbClr val="FFFFFF"/>
                          </a:highlight>
                          <a:latin typeface="Arial"/>
                          <a:ea typeface="Calibri"/>
                          <a:cs typeface="Times New Roman"/>
                        </a:rPr>
                        <a:t> of ‘Black Bengal gram’ is provided to each child in the form of ‘</a:t>
                      </a:r>
                      <a:r>
                        <a:rPr lang="en-US" sz="1800" dirty="0" err="1">
                          <a:solidFill>
                            <a:srgbClr val="000099"/>
                          </a:solidFill>
                          <a:highlight>
                            <a:srgbClr val="FFFFFF"/>
                          </a:highlight>
                          <a:latin typeface="Arial"/>
                          <a:ea typeface="Calibri"/>
                          <a:cs typeface="Times New Roman"/>
                        </a:rPr>
                        <a:t>Pulav</a:t>
                      </a:r>
                      <a:r>
                        <a:rPr lang="en-US" sz="1800" dirty="0" smtClean="0">
                          <a:solidFill>
                            <a:srgbClr val="000099"/>
                          </a:solidFill>
                          <a:highlight>
                            <a:srgbClr val="FFFFFF"/>
                          </a:highlight>
                          <a:latin typeface="Arial"/>
                          <a:ea typeface="Calibri"/>
                          <a:cs typeface="Times New Roman"/>
                        </a:rPr>
                        <a:t>’</a:t>
                      </a:r>
                    </a:p>
                    <a:p>
                      <a:pPr marL="0" marR="0" algn="just">
                        <a:lnSpc>
                          <a:spcPct val="115000"/>
                        </a:lnSpc>
                        <a:spcBef>
                          <a:spcPts val="0"/>
                        </a:spcBef>
                        <a:spcAft>
                          <a:spcPts val="600"/>
                        </a:spcAft>
                        <a:buFont typeface="Wingdings" pitchFamily="2" charset="2"/>
                        <a:buNone/>
                      </a:pPr>
                      <a:endParaRPr lang="en-US" sz="1800" dirty="0">
                        <a:solidFill>
                          <a:srgbClr val="000099"/>
                        </a:solidFill>
                        <a:latin typeface="Arial"/>
                        <a:ea typeface="Calibri"/>
                        <a:cs typeface="Times New Roman"/>
                      </a:endParaRPr>
                    </a:p>
                    <a:p>
                      <a:pPr marL="0" marR="0" algn="just">
                        <a:lnSpc>
                          <a:spcPct val="115000"/>
                        </a:lnSpc>
                        <a:spcBef>
                          <a:spcPts val="0"/>
                        </a:spcBef>
                        <a:spcAft>
                          <a:spcPts val="600"/>
                        </a:spcAft>
                        <a:buFont typeface="Wingdings" pitchFamily="2" charset="2"/>
                        <a:buChar char="§"/>
                      </a:pPr>
                      <a:r>
                        <a:rPr lang="en-US" sz="1800" baseline="0" dirty="0" smtClean="0">
                          <a:solidFill>
                            <a:srgbClr val="000099"/>
                          </a:solidFill>
                          <a:highlight>
                            <a:srgbClr val="FFFFFF"/>
                          </a:highlight>
                          <a:latin typeface="Arial"/>
                          <a:ea typeface="Calibri"/>
                          <a:cs typeface="Times New Roman"/>
                        </a:rPr>
                        <a:t> </a:t>
                      </a:r>
                      <a:r>
                        <a:rPr lang="en-US" sz="1800" dirty="0" smtClean="0">
                          <a:solidFill>
                            <a:srgbClr val="000099"/>
                          </a:solidFill>
                          <a:highlight>
                            <a:srgbClr val="FFFFFF"/>
                          </a:highlight>
                          <a:latin typeface="Arial"/>
                          <a:ea typeface="Calibri"/>
                          <a:cs typeface="Times New Roman"/>
                        </a:rPr>
                        <a:t>During </a:t>
                      </a:r>
                      <a:r>
                        <a:rPr lang="en-US" sz="1800" dirty="0">
                          <a:solidFill>
                            <a:srgbClr val="000099"/>
                          </a:solidFill>
                          <a:highlight>
                            <a:srgbClr val="FFFFFF"/>
                          </a:highlight>
                          <a:latin typeface="Arial"/>
                          <a:ea typeface="Calibri"/>
                          <a:cs typeface="Times New Roman"/>
                        </a:rPr>
                        <a:t>second and fourth week of a month on Thursday, 20 gm of Green gram is provided to each child in the form of ‘</a:t>
                      </a:r>
                      <a:r>
                        <a:rPr lang="en-US" sz="1800" dirty="0" err="1" smtClean="0">
                          <a:solidFill>
                            <a:srgbClr val="000099"/>
                          </a:solidFill>
                          <a:highlight>
                            <a:srgbClr val="FFFFFF"/>
                          </a:highlight>
                          <a:latin typeface="Arial"/>
                          <a:ea typeface="Calibri"/>
                          <a:cs typeface="Times New Roman"/>
                        </a:rPr>
                        <a:t>Sundal</a:t>
                      </a:r>
                      <a:r>
                        <a:rPr lang="en-US" sz="1800" dirty="0" smtClean="0">
                          <a:solidFill>
                            <a:srgbClr val="000099"/>
                          </a:solidFill>
                          <a:highlight>
                            <a:srgbClr val="FFFFFF"/>
                          </a:highlight>
                          <a:latin typeface="Arial"/>
                          <a:ea typeface="Calibri"/>
                          <a:cs typeface="Times New Roman"/>
                        </a:rPr>
                        <a:t>’. </a:t>
                      </a:r>
                    </a:p>
                    <a:p>
                      <a:pPr marL="0" marR="0" algn="just">
                        <a:lnSpc>
                          <a:spcPct val="115000"/>
                        </a:lnSpc>
                        <a:spcBef>
                          <a:spcPts val="0"/>
                        </a:spcBef>
                        <a:spcAft>
                          <a:spcPts val="600"/>
                        </a:spcAft>
                        <a:buFont typeface="Wingdings" pitchFamily="2" charset="2"/>
                        <a:buNone/>
                      </a:pPr>
                      <a:endParaRPr lang="en-US" sz="1800" dirty="0">
                        <a:solidFill>
                          <a:srgbClr val="000099"/>
                        </a:solidFill>
                        <a:latin typeface="Arial"/>
                        <a:ea typeface="Calibri"/>
                        <a:cs typeface="Times New Roman"/>
                      </a:endParaRPr>
                    </a:p>
                    <a:p>
                      <a:pPr marL="0" marR="0" algn="just">
                        <a:lnSpc>
                          <a:spcPct val="115000"/>
                        </a:lnSpc>
                        <a:spcBef>
                          <a:spcPts val="0"/>
                        </a:spcBef>
                        <a:spcAft>
                          <a:spcPts val="600"/>
                        </a:spcAft>
                        <a:buFont typeface="Wingdings" pitchFamily="2" charset="2"/>
                        <a:buChar char="§"/>
                      </a:pPr>
                      <a:r>
                        <a:rPr lang="en-US" sz="1800" baseline="0" dirty="0" smtClean="0">
                          <a:solidFill>
                            <a:srgbClr val="000099"/>
                          </a:solidFill>
                          <a:highlight>
                            <a:srgbClr val="FFFFFF"/>
                          </a:highlight>
                          <a:latin typeface="Arial"/>
                          <a:ea typeface="Calibri"/>
                          <a:cs typeface="Times New Roman"/>
                        </a:rPr>
                        <a:t> </a:t>
                      </a:r>
                      <a:r>
                        <a:rPr lang="en-US" sz="1800" dirty="0" smtClean="0">
                          <a:solidFill>
                            <a:srgbClr val="000099"/>
                          </a:solidFill>
                          <a:highlight>
                            <a:srgbClr val="FFFFFF"/>
                          </a:highlight>
                          <a:latin typeface="Arial"/>
                          <a:ea typeface="Calibri"/>
                          <a:cs typeface="Times New Roman"/>
                        </a:rPr>
                        <a:t>On </a:t>
                      </a:r>
                      <a:r>
                        <a:rPr lang="en-US" sz="1800" dirty="0">
                          <a:solidFill>
                            <a:srgbClr val="000099"/>
                          </a:solidFill>
                          <a:highlight>
                            <a:srgbClr val="FFFFFF"/>
                          </a:highlight>
                          <a:latin typeface="Arial"/>
                          <a:ea typeface="Calibri"/>
                          <a:cs typeface="Times New Roman"/>
                        </a:rPr>
                        <a:t>all Fridays to increase the carbohydrate content, children are provided with 20 gm of  chilly fried </a:t>
                      </a:r>
                      <a:r>
                        <a:rPr lang="en-US" sz="1800" dirty="0" smtClean="0">
                          <a:solidFill>
                            <a:srgbClr val="000099"/>
                          </a:solidFill>
                          <a:highlight>
                            <a:srgbClr val="FFFFFF"/>
                          </a:highlight>
                          <a:latin typeface="Arial"/>
                          <a:ea typeface="Calibri"/>
                          <a:cs typeface="Times New Roman"/>
                        </a:rPr>
                        <a:t>potato.</a:t>
                      </a:r>
                    </a:p>
                    <a:p>
                      <a:pPr marL="0" marR="0" algn="just">
                        <a:lnSpc>
                          <a:spcPct val="115000"/>
                        </a:lnSpc>
                        <a:spcBef>
                          <a:spcPts val="0"/>
                        </a:spcBef>
                        <a:spcAft>
                          <a:spcPts val="600"/>
                        </a:spcAft>
                        <a:buFont typeface="Wingdings" pitchFamily="2" charset="2"/>
                        <a:buNone/>
                      </a:pPr>
                      <a:endParaRPr lang="en-US" sz="1800" dirty="0" smtClean="0">
                        <a:solidFill>
                          <a:srgbClr val="000099"/>
                        </a:solidFill>
                        <a:highlight>
                          <a:srgbClr val="FFFFFF"/>
                        </a:highlight>
                        <a:latin typeface="Arial"/>
                        <a:ea typeface="Calibri"/>
                        <a:cs typeface="Times New Roman"/>
                      </a:endParaRPr>
                    </a:p>
                    <a:p>
                      <a:pPr marL="0" marR="0" indent="0" algn="just" defTabSz="914400" rtl="0" eaLnBrk="1" fontAlgn="auto" latinLnBrk="0" hangingPunct="1">
                        <a:lnSpc>
                          <a:spcPct val="115000"/>
                        </a:lnSpc>
                        <a:spcBef>
                          <a:spcPts val="0"/>
                        </a:spcBef>
                        <a:spcAft>
                          <a:spcPts val="600"/>
                        </a:spcAft>
                        <a:buClrTx/>
                        <a:buSzTx/>
                        <a:buFont typeface="Wingdings" pitchFamily="2" charset="2"/>
                        <a:buChar char="§"/>
                        <a:tabLst/>
                        <a:defRPr/>
                      </a:pPr>
                      <a:r>
                        <a:rPr lang="en-US" sz="1800" dirty="0" smtClean="0">
                          <a:solidFill>
                            <a:srgbClr val="000099"/>
                          </a:solidFill>
                          <a:latin typeface="Arial"/>
                          <a:ea typeface="Calibri"/>
                          <a:cs typeface="Times New Roman"/>
                        </a:rPr>
                        <a:t> During important occasions, Sweet </a:t>
                      </a:r>
                      <a:r>
                        <a:rPr lang="en-US" sz="1800" dirty="0" err="1" smtClean="0">
                          <a:solidFill>
                            <a:srgbClr val="000099"/>
                          </a:solidFill>
                          <a:latin typeface="Arial"/>
                          <a:ea typeface="Calibri"/>
                          <a:cs typeface="Times New Roman"/>
                        </a:rPr>
                        <a:t>Pongal</a:t>
                      </a:r>
                      <a:r>
                        <a:rPr lang="en-US" sz="1800" dirty="0" smtClean="0">
                          <a:solidFill>
                            <a:srgbClr val="000099"/>
                          </a:solidFill>
                          <a:latin typeface="Arial"/>
                          <a:ea typeface="Calibri"/>
                          <a:cs typeface="Times New Roman"/>
                        </a:rPr>
                        <a:t> is served to children  by using </a:t>
                      </a:r>
                      <a:r>
                        <a:rPr lang="en-US" sz="1800" dirty="0" err="1" smtClean="0">
                          <a:solidFill>
                            <a:srgbClr val="000099"/>
                          </a:solidFill>
                          <a:latin typeface="Arial"/>
                          <a:ea typeface="Calibri"/>
                          <a:cs typeface="Times New Roman"/>
                        </a:rPr>
                        <a:t>Jaggery</a:t>
                      </a:r>
                      <a:r>
                        <a:rPr lang="en-US" sz="1800" dirty="0" smtClean="0">
                          <a:solidFill>
                            <a:srgbClr val="000099"/>
                          </a:solidFill>
                          <a:latin typeface="Arial"/>
                          <a:ea typeface="Calibri"/>
                          <a:cs typeface="Times New Roman"/>
                        </a:rPr>
                        <a:t> and ghee.  </a:t>
                      </a:r>
                      <a:endParaRPr lang="en-US" sz="1800" dirty="0">
                        <a:solidFill>
                          <a:srgbClr val="000099"/>
                        </a:solidFill>
                        <a:latin typeface="Arial"/>
                        <a:ea typeface="Calibri"/>
                        <a:cs typeface="Times New Roman"/>
                      </a:endParaRPr>
                    </a:p>
                  </a:txBody>
                  <a:tcPr marL="68580" marR="68580" marT="0" marB="0">
                    <a:lnL>
                      <a:noFill/>
                    </a:lnL>
                    <a:lnR>
                      <a:noFill/>
                    </a:lnR>
                    <a:lnT>
                      <a:noFill/>
                    </a:lnT>
                    <a:lnB>
                      <a:noFill/>
                    </a:lnB>
                  </a:tcPr>
                </a:tc>
                <a:tc>
                  <a:txBody>
                    <a:bodyPr/>
                    <a:lstStyle/>
                    <a:p>
                      <a:pPr marL="0" marR="0" algn="just">
                        <a:lnSpc>
                          <a:spcPct val="150000"/>
                        </a:lnSpc>
                        <a:spcBef>
                          <a:spcPts val="0"/>
                        </a:spcBef>
                        <a:spcAft>
                          <a:spcPts val="0"/>
                        </a:spcAft>
                        <a:tabLst>
                          <a:tab pos="457200" algn="l"/>
                        </a:tabLst>
                      </a:pPr>
                      <a:endParaRPr lang="en-US" sz="1100" dirty="0">
                        <a:latin typeface="Calibri"/>
                        <a:ea typeface="Times New Roman"/>
                        <a:cs typeface="Times New Roman"/>
                      </a:endParaRPr>
                    </a:p>
                  </a:txBody>
                  <a:tcPr marL="68580" marR="68580" marT="0" marB="0">
                    <a:lnL>
                      <a:noFill/>
                    </a:lnL>
                    <a:lnR>
                      <a:noFill/>
                    </a:lnR>
                    <a:lnT>
                      <a:noFill/>
                    </a:lnT>
                    <a:lnB>
                      <a:noFill/>
                    </a:lnB>
                  </a:tcPr>
                </a:tc>
              </a:tr>
            </a:tbl>
          </a:graphicData>
        </a:graphic>
      </p:graphicFrame>
      <p:pic>
        <p:nvPicPr>
          <p:cNvPr id="172034" name="Picture 2" descr="C:\Users\AD-NMP\Pictures\nature-to-market-mung-bean-green-gram-anemia-fertility.jpg"/>
          <p:cNvPicPr>
            <a:picLocks noChangeAspect="1" noChangeArrowheads="1"/>
          </p:cNvPicPr>
          <p:nvPr/>
        </p:nvPicPr>
        <p:blipFill>
          <a:blip r:embed="rId2"/>
          <a:srcRect/>
          <a:stretch>
            <a:fillRect/>
          </a:stretch>
        </p:blipFill>
        <p:spPr bwMode="auto">
          <a:xfrm>
            <a:off x="6629400" y="1143000"/>
            <a:ext cx="1905000" cy="1089752"/>
          </a:xfrm>
          <a:prstGeom prst="rect">
            <a:avLst/>
          </a:prstGeom>
          <a:noFill/>
        </p:spPr>
      </p:pic>
      <p:pic>
        <p:nvPicPr>
          <p:cNvPr id="172033" name="Picture 1" descr="C:\Users\AD-NMP\Pictures\download.jpg"/>
          <p:cNvPicPr>
            <a:picLocks noChangeAspect="1" noChangeArrowheads="1"/>
          </p:cNvPicPr>
          <p:nvPr/>
        </p:nvPicPr>
        <p:blipFill>
          <a:blip r:embed="rId3"/>
          <a:srcRect/>
          <a:stretch>
            <a:fillRect/>
          </a:stretch>
        </p:blipFill>
        <p:spPr bwMode="auto">
          <a:xfrm>
            <a:off x="6172200" y="2151205"/>
            <a:ext cx="1828800" cy="1201595"/>
          </a:xfrm>
          <a:prstGeom prst="rect">
            <a:avLst/>
          </a:prstGeom>
          <a:noFill/>
        </p:spPr>
      </p:pic>
      <p:pic>
        <p:nvPicPr>
          <p:cNvPr id="172035" name="Picture 3" descr="C:\Users\AD-NMP\Pictures\kala-chana-500x500.jpg"/>
          <p:cNvPicPr>
            <a:picLocks noChangeAspect="1" noChangeArrowheads="1"/>
          </p:cNvPicPr>
          <p:nvPr/>
        </p:nvPicPr>
        <p:blipFill>
          <a:blip r:embed="rId4" cstate="print"/>
          <a:srcRect/>
          <a:stretch>
            <a:fillRect/>
          </a:stretch>
        </p:blipFill>
        <p:spPr bwMode="auto">
          <a:xfrm>
            <a:off x="5872162" y="1143000"/>
            <a:ext cx="1138238" cy="1138238"/>
          </a:xfrm>
          <a:prstGeom prst="rect">
            <a:avLst/>
          </a:prstGeom>
          <a:noFill/>
        </p:spPr>
      </p:pic>
      <p:pic>
        <p:nvPicPr>
          <p:cNvPr id="172036" name="Picture 4" descr="C:\Users\AD-NMP\Pictures\Wheat-Sakkarai-Pongal-4.jpg"/>
          <p:cNvPicPr>
            <a:picLocks noChangeAspect="1" noChangeArrowheads="1"/>
          </p:cNvPicPr>
          <p:nvPr/>
        </p:nvPicPr>
        <p:blipFill>
          <a:blip r:embed="rId5"/>
          <a:srcRect/>
          <a:stretch>
            <a:fillRect/>
          </a:stretch>
        </p:blipFill>
        <p:spPr bwMode="auto">
          <a:xfrm>
            <a:off x="5791200" y="3581400"/>
            <a:ext cx="2743200" cy="2776118"/>
          </a:xfrm>
          <a:prstGeom prst="rect">
            <a:avLst/>
          </a:prstGeom>
          <a:noFill/>
        </p:spPr>
      </p:pic>
      <p:pic>
        <p:nvPicPr>
          <p:cNvPr id="10" name="Picture 5" descr="C:\Documents and Settings\user\Desktop\LOGO\MDM_LOGO_JPEG.JPG"/>
          <p:cNvPicPr>
            <a:picLocks noChangeAspect="1" noChangeArrowheads="1"/>
          </p:cNvPicPr>
          <p:nvPr/>
        </p:nvPicPr>
        <p:blipFill>
          <a:blip r:embed="rId6"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5" name="Title 1"/>
          <p:cNvSpPr txBox="1">
            <a:spLocks/>
          </p:cNvSpPr>
          <p:nvPr/>
        </p:nvSpPr>
        <p:spPr>
          <a:xfrm>
            <a:off x="5486400" y="228600"/>
            <a:ext cx="3429000" cy="457200"/>
          </a:xfrm>
          <a:prstGeom prst="rect">
            <a:avLst/>
          </a:prstGeom>
          <a:ln>
            <a:noFill/>
          </a:ln>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660066"/>
                </a:solidFill>
                <a:effectLst/>
                <a:uLnTx/>
                <a:uFillTx/>
                <a:latin typeface="+mn-lt"/>
                <a:ea typeface="+mj-ea"/>
                <a:cs typeface="Arial" charset="0"/>
              </a:rPr>
              <a:t>Best Practices – contd.,</a:t>
            </a:r>
          </a:p>
        </p:txBody>
      </p:sp>
      <p:sp>
        <p:nvSpPr>
          <p:cNvPr id="6" name="TextBox 5"/>
          <p:cNvSpPr txBox="1"/>
          <p:nvPr/>
        </p:nvSpPr>
        <p:spPr>
          <a:xfrm>
            <a:off x="533400" y="1080730"/>
            <a:ext cx="7848600" cy="5170646"/>
          </a:xfrm>
          <a:prstGeom prst="rect">
            <a:avLst/>
          </a:prstGeom>
          <a:noFill/>
          <a:ln>
            <a:solidFill>
              <a:schemeClr val="tx1"/>
            </a:solidFill>
          </a:ln>
        </p:spPr>
        <p:txBody>
          <a:bodyPr wrap="square">
            <a:spAutoFit/>
          </a:bodyPr>
          <a:lstStyle/>
          <a:p>
            <a:pPr marL="457200" lvl="0" indent="-457200" algn="just" fontAlgn="auto">
              <a:spcBef>
                <a:spcPts val="0"/>
              </a:spcBef>
              <a:spcAft>
                <a:spcPts val="0"/>
              </a:spcAft>
              <a:buClr>
                <a:srgbClr val="660066"/>
              </a:buClr>
              <a:buFont typeface="Wingdings" pitchFamily="2" charset="2"/>
              <a:buChar char="q"/>
              <a:defRPr/>
            </a:pPr>
            <a:r>
              <a:rPr lang="en-US" sz="2000" b="1" dirty="0" smtClean="0">
                <a:solidFill>
                  <a:srgbClr val="FF0000"/>
                </a:solidFill>
                <a:latin typeface="Arial" pitchFamily="34" charset="0"/>
                <a:cs typeface="Arial" pitchFamily="34" charset="0"/>
              </a:rPr>
              <a:t>Double Fortified Salt</a:t>
            </a:r>
            <a:r>
              <a:rPr lang="en-US" sz="2000" dirty="0" smtClean="0">
                <a:solidFill>
                  <a:srgbClr val="000099"/>
                </a:solidFill>
                <a:latin typeface="Arial" pitchFamily="34" charset="0"/>
                <a:cs typeface="Arial" pitchFamily="34" charset="0"/>
              </a:rPr>
              <a:t>, fortified with Iron &amp; Iodine is used for  cooking in order to prevent the children from Iodine deficiency   thereby eradicating goiter and to prevent anemia. </a:t>
            </a:r>
          </a:p>
          <a:p>
            <a:pPr marL="457200" lvl="0" indent="-457200" algn="just" fontAlgn="auto">
              <a:spcBef>
                <a:spcPts val="0"/>
              </a:spcBef>
              <a:spcAft>
                <a:spcPts val="0"/>
              </a:spcAft>
              <a:buClr>
                <a:srgbClr val="660066"/>
              </a:buClr>
              <a:buFont typeface="Wingdings" pitchFamily="2" charset="2"/>
              <a:buChar char="q"/>
              <a:defRPr/>
            </a:pPr>
            <a:endParaRPr lang="en-US" sz="2000" dirty="0" smtClean="0">
              <a:solidFill>
                <a:srgbClr val="000099"/>
              </a:solidFill>
              <a:latin typeface="Arial" pitchFamily="34" charset="0"/>
              <a:cs typeface="Arial" pitchFamily="34" charset="0"/>
            </a:endParaRPr>
          </a:p>
          <a:p>
            <a:pPr marL="457200" indent="-457200" algn="just">
              <a:buClr>
                <a:srgbClr val="660066"/>
              </a:buClr>
              <a:buFont typeface="Wingdings" pitchFamily="2" charset="2"/>
              <a:buChar char="q"/>
              <a:defRPr/>
            </a:pPr>
            <a:r>
              <a:rPr lang="en-US" sz="2000" b="1" dirty="0" smtClean="0">
                <a:solidFill>
                  <a:srgbClr val="FF0000"/>
                </a:solidFill>
                <a:latin typeface="Arial" pitchFamily="34" charset="0"/>
                <a:cs typeface="Arial" pitchFamily="34" charset="0"/>
              </a:rPr>
              <a:t>Double fortified oil</a:t>
            </a:r>
            <a:r>
              <a:rPr lang="en-US" sz="2000" dirty="0" smtClean="0">
                <a:solidFill>
                  <a:srgbClr val="000099"/>
                </a:solidFill>
                <a:latin typeface="Arial" pitchFamily="34" charset="0"/>
                <a:cs typeface="Arial" pitchFamily="34" charset="0"/>
              </a:rPr>
              <a:t>, fortified with Vitamin A &amp; D is cooking in order to supplement with Vitamin A &amp; D. </a:t>
            </a:r>
          </a:p>
          <a:p>
            <a:pPr marL="457200" indent="-457200" algn="just">
              <a:buClr>
                <a:srgbClr val="660066"/>
              </a:buClr>
              <a:buFont typeface="Wingdings" pitchFamily="2" charset="2"/>
              <a:buChar char="q"/>
              <a:defRPr/>
            </a:pPr>
            <a:endParaRPr lang="en-US" sz="2000" dirty="0" smtClean="0">
              <a:solidFill>
                <a:srgbClr val="000099"/>
              </a:solidFill>
              <a:latin typeface="Arial" pitchFamily="34" charset="0"/>
              <a:cs typeface="Arial" pitchFamily="34" charset="0"/>
            </a:endParaRPr>
          </a:p>
          <a:p>
            <a:pPr marL="457200" indent="-457200" algn="just">
              <a:buClr>
                <a:srgbClr val="660066"/>
              </a:buClr>
              <a:buFont typeface="Wingdings" pitchFamily="2" charset="2"/>
              <a:buChar char="q"/>
              <a:defRPr/>
            </a:pPr>
            <a:r>
              <a:rPr lang="en-US" sz="2000" dirty="0" smtClean="0">
                <a:solidFill>
                  <a:srgbClr val="000099"/>
                </a:solidFill>
                <a:latin typeface="Arial" pitchFamily="34" charset="0"/>
                <a:cs typeface="Arial" pitchFamily="34" charset="0"/>
              </a:rPr>
              <a:t>Tamil Nadu Civil Supplies Corporation supplies rice, dhal, oil and salt at the doorsteps of the Noon Meal </a:t>
            </a:r>
            <a:r>
              <a:rPr lang="en-US" sz="2000" dirty="0" err="1" smtClean="0">
                <a:solidFill>
                  <a:srgbClr val="000099"/>
                </a:solidFill>
                <a:latin typeface="Arial" pitchFamily="34" charset="0"/>
                <a:cs typeface="Arial" pitchFamily="34" charset="0"/>
              </a:rPr>
              <a:t>Centres</a:t>
            </a:r>
            <a:r>
              <a:rPr lang="en-US" sz="2000" dirty="0" smtClean="0">
                <a:solidFill>
                  <a:srgbClr val="000099"/>
                </a:solidFill>
                <a:latin typeface="Arial" pitchFamily="34" charset="0"/>
                <a:cs typeface="Arial" pitchFamily="34" charset="0"/>
              </a:rPr>
              <a:t> in order to ensure quality and quantity.</a:t>
            </a:r>
          </a:p>
          <a:p>
            <a:pPr marL="457200" indent="-457200" algn="just">
              <a:buClr>
                <a:srgbClr val="660066"/>
              </a:buClr>
              <a:buFont typeface="Wingdings" pitchFamily="2" charset="2"/>
              <a:buChar char="q"/>
              <a:defRPr/>
            </a:pPr>
            <a:endParaRPr lang="en-US" sz="2000" dirty="0" smtClean="0">
              <a:solidFill>
                <a:srgbClr val="000099"/>
              </a:solidFill>
              <a:latin typeface="Arial" pitchFamily="34" charset="0"/>
              <a:cs typeface="Arial" pitchFamily="34" charset="0"/>
            </a:endParaRPr>
          </a:p>
          <a:p>
            <a:pPr marL="457200" indent="-457200" algn="just">
              <a:buClr>
                <a:srgbClr val="660066"/>
              </a:buClr>
              <a:buFont typeface="Wingdings" pitchFamily="2" charset="2"/>
              <a:buChar char="q"/>
              <a:defRPr/>
            </a:pPr>
            <a:r>
              <a:rPr lang="en-US" sz="2000" dirty="0" smtClean="0">
                <a:solidFill>
                  <a:srgbClr val="000099"/>
                </a:solidFill>
                <a:latin typeface="Arial" pitchFamily="34" charset="0"/>
                <a:cs typeface="Arial" pitchFamily="34" charset="0"/>
              </a:rPr>
              <a:t>4 sets of school Uniform,  school Bags and Geometry box are provided for the children out of State funds for enhancing enrolment.</a:t>
            </a:r>
          </a:p>
          <a:p>
            <a:pPr marL="457200" indent="-457200" algn="just">
              <a:buClr>
                <a:srgbClr val="660066"/>
              </a:buClr>
              <a:defRPr/>
            </a:pPr>
            <a:endParaRPr lang="en-US" sz="2000" dirty="0" smtClean="0">
              <a:solidFill>
                <a:srgbClr val="000099"/>
              </a:solidFill>
              <a:latin typeface="+mn-lt"/>
            </a:endParaRPr>
          </a:p>
          <a:p>
            <a:pPr marL="457200" indent="-457200" algn="just" fontAlgn="auto">
              <a:lnSpc>
                <a:spcPct val="150000"/>
              </a:lnSpc>
              <a:spcBef>
                <a:spcPts val="0"/>
              </a:spcBef>
              <a:spcAft>
                <a:spcPts val="0"/>
              </a:spcAft>
              <a:buClr>
                <a:srgbClr val="660066"/>
              </a:buClr>
              <a:buFont typeface="Wingdings" pitchFamily="2" charset="2"/>
              <a:buChar char="q"/>
              <a:defRPr/>
            </a:pPr>
            <a:r>
              <a:rPr lang="en-US" sz="2000" dirty="0" smtClean="0">
                <a:solidFill>
                  <a:srgbClr val="000099"/>
                </a:solidFill>
                <a:latin typeface="Arial" pitchFamily="34" charset="0"/>
                <a:cs typeface="Arial" pitchFamily="34" charset="0"/>
              </a:rPr>
              <a:t>Out of State funds MDM is served to </a:t>
            </a:r>
            <a:r>
              <a:rPr lang="en-US" sz="2000" b="1" dirty="0" smtClean="0">
                <a:solidFill>
                  <a:srgbClr val="FF0000"/>
                </a:solidFill>
                <a:latin typeface="Arial" pitchFamily="34" charset="0"/>
                <a:cs typeface="Arial" pitchFamily="34" charset="0"/>
              </a:rPr>
              <a:t>IX &amp; X std </a:t>
            </a:r>
            <a:r>
              <a:rPr lang="en-US" sz="2000" dirty="0" smtClean="0">
                <a:solidFill>
                  <a:srgbClr val="000099"/>
                </a:solidFill>
                <a:latin typeface="Arial" pitchFamily="34" charset="0"/>
                <a:cs typeface="Arial" pitchFamily="34" charset="0"/>
              </a:rPr>
              <a:t>children also.</a:t>
            </a:r>
            <a:endParaRPr lang="en-US" sz="2000" dirty="0">
              <a:solidFill>
                <a:srgbClr val="000099"/>
              </a:solidFill>
              <a:latin typeface="Arial" pitchFamily="34" charset="0"/>
              <a:cs typeface="Arial" pitchFamily="34" charset="0"/>
            </a:endParaRPr>
          </a:p>
        </p:txBody>
      </p:sp>
      <p:pic>
        <p:nvPicPr>
          <p:cNvPr id="7" name="Picture 5" descr="C:\Documents and Settings\user\Desktop\LOGO\MDM_LOGO_JPEG.JPG"/>
          <p:cNvPicPr>
            <a:picLocks noChangeAspect="1" noChangeArrowheads="1"/>
          </p:cNvPicPr>
          <p:nvPr/>
        </p:nvPicPr>
        <p:blipFill>
          <a:blip r:embed="rId2" cstate="print">
            <a:clrChange>
              <a:clrFrom>
                <a:srgbClr val="FFFEF8"/>
              </a:clrFrom>
              <a:clrTo>
                <a:srgbClr val="FFFEF8">
                  <a:alpha val="0"/>
                </a:srgbClr>
              </a:clrTo>
            </a:clrChange>
          </a:blip>
          <a:srcRect l="27779" t="13121" r="27777" b="10283"/>
          <a:stretch>
            <a:fillRect/>
          </a:stretch>
        </p:blipFill>
        <p:spPr bwMode="auto">
          <a:xfrm>
            <a:off x="76200" y="76200"/>
            <a:ext cx="457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4471</TotalTime>
  <Words>1870</Words>
  <Application>Microsoft Office PowerPoint</Application>
  <PresentationFormat>On-screen Show (4:3)</PresentationFormat>
  <Paragraphs>466</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Slide 1</vt:lpstr>
      <vt:lpstr>Slide 2</vt:lpstr>
      <vt:lpstr>Noon Meal Centres &amp; Beneficiaries</vt:lpstr>
      <vt:lpstr>Slide 4</vt:lpstr>
      <vt:lpstr>Best Practices - Menu details</vt:lpstr>
      <vt:lpstr>Nutrition Provided to the  children under Mid Day Meals</vt:lpstr>
      <vt:lpstr>Slide 7</vt:lpstr>
      <vt:lpstr>Slide 8</vt:lpstr>
      <vt:lpstr>Slide 9</vt:lpstr>
      <vt:lpstr>Health Camp for Noon Meal Employees &amp; School children  District Initiatives</vt:lpstr>
      <vt:lpstr>Slide 11</vt:lpstr>
      <vt:lpstr>Slide 12</vt:lpstr>
      <vt:lpstr>Teachers / Noon Meal Employees assisting children in encouraging hand wash using soap</vt:lpstr>
      <vt:lpstr>Training to Noon Meal Employees</vt:lpstr>
      <vt:lpstr>Rashtriya Bal Swasthya Karyakram (RBSK) </vt:lpstr>
      <vt:lpstr>Registration of NMCs and Testing of Food Samples</vt:lpstr>
      <vt:lpstr>Automated Monitoring System </vt:lpstr>
      <vt:lpstr>Expenditure upto March  2019</vt:lpstr>
      <vt:lpstr>Noon Meal Centres</vt:lpstr>
      <vt:lpstr>Meal Cost fixed by GOI for per beneficiary / per day (excluding labour and administrative charges)</vt:lpstr>
      <vt:lpstr>Slide 21</vt:lpstr>
      <vt:lpstr>SPECIAL INITIATIVES</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Anthonyammal</dc:creator>
  <cp:lastModifiedBy>AD-NMP</cp:lastModifiedBy>
  <cp:revision>578</cp:revision>
  <dcterms:created xsi:type="dcterms:W3CDTF">2006-08-16T00:00:00Z</dcterms:created>
  <dcterms:modified xsi:type="dcterms:W3CDTF">2019-05-16T07:46:28Z</dcterms:modified>
</cp:coreProperties>
</file>